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slides/slide1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s/slide3.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4.xml" ContentType="application/vnd.openxmlformats-officedocument.presentationml.slideMaster+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notesMasters/notesMaster1.xml" ContentType="application/vnd.openxmlformats-officedocument.presentationml.notesMaster+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10">
  <p:sldMasterIdLst>
    <p:sldMasterId id="2147483648" r:id="rId1"/>
    <p:sldMasterId id="2147483660" r:id="rId2"/>
    <p:sldMasterId id="2147483942" r:id="rId3"/>
    <p:sldMasterId id="2147483990" r:id="rId4"/>
  </p:sldMasterIdLst>
  <p:notesMasterIdLst>
    <p:notesMasterId r:id="rId22"/>
  </p:notesMasterIdLst>
  <p:sldIdLst>
    <p:sldId id="1220" r:id="rId5"/>
    <p:sldId id="1216" r:id="rId6"/>
    <p:sldId id="1217" r:id="rId7"/>
    <p:sldId id="1222" r:id="rId8"/>
    <p:sldId id="1091" r:id="rId9"/>
    <p:sldId id="1136" r:id="rId10"/>
    <p:sldId id="1221" r:id="rId11"/>
    <p:sldId id="1092" r:id="rId12"/>
    <p:sldId id="1124" r:id="rId13"/>
    <p:sldId id="1102" r:id="rId14"/>
    <p:sldId id="1125" r:id="rId15"/>
    <p:sldId id="1211" r:id="rId16"/>
    <p:sldId id="1104" r:id="rId17"/>
    <p:sldId id="1106" r:id="rId18"/>
    <p:sldId id="1128" r:id="rId19"/>
    <p:sldId id="1108" r:id="rId20"/>
    <p:sldId id="1223" r:id="rId21"/>
  </p:sldIdLst>
  <p:sldSz cx="9144000" cy="6858000" type="screen4x3"/>
  <p:notesSz cx="6858000" cy="9144000"/>
  <p:defaultTextStyle>
    <a:defPPr>
      <a:defRPr lang="fa-IR"/>
    </a:defPPr>
    <a:lvl1pPr marL="0" algn="r" defTabSz="908483" rtl="1" eaLnBrk="1" latinLnBrk="0" hangingPunct="1">
      <a:defRPr sz="1800" kern="1200">
        <a:solidFill>
          <a:schemeClr val="tx1"/>
        </a:solidFill>
        <a:latin typeface="+mn-lt"/>
        <a:ea typeface="+mn-ea"/>
        <a:cs typeface="+mn-cs"/>
      </a:defRPr>
    </a:lvl1pPr>
    <a:lvl2pPr marL="454253" algn="r" defTabSz="908483" rtl="1" eaLnBrk="1" latinLnBrk="0" hangingPunct="1">
      <a:defRPr sz="1800" kern="1200">
        <a:solidFill>
          <a:schemeClr val="tx1"/>
        </a:solidFill>
        <a:latin typeface="+mn-lt"/>
        <a:ea typeface="+mn-ea"/>
        <a:cs typeface="+mn-cs"/>
      </a:defRPr>
    </a:lvl2pPr>
    <a:lvl3pPr marL="908483" algn="r" defTabSz="908483" rtl="1" eaLnBrk="1" latinLnBrk="0" hangingPunct="1">
      <a:defRPr sz="1800" kern="1200">
        <a:solidFill>
          <a:schemeClr val="tx1"/>
        </a:solidFill>
        <a:latin typeface="+mn-lt"/>
        <a:ea typeface="+mn-ea"/>
        <a:cs typeface="+mn-cs"/>
      </a:defRPr>
    </a:lvl3pPr>
    <a:lvl4pPr marL="1362754" algn="r" defTabSz="908483" rtl="1" eaLnBrk="1" latinLnBrk="0" hangingPunct="1">
      <a:defRPr sz="1800" kern="1200">
        <a:solidFill>
          <a:schemeClr val="tx1"/>
        </a:solidFill>
        <a:latin typeface="+mn-lt"/>
        <a:ea typeface="+mn-ea"/>
        <a:cs typeface="+mn-cs"/>
      </a:defRPr>
    </a:lvl4pPr>
    <a:lvl5pPr marL="1817018" algn="r" defTabSz="908483" rtl="1" eaLnBrk="1" latinLnBrk="0" hangingPunct="1">
      <a:defRPr sz="1800" kern="1200">
        <a:solidFill>
          <a:schemeClr val="tx1"/>
        </a:solidFill>
        <a:latin typeface="+mn-lt"/>
        <a:ea typeface="+mn-ea"/>
        <a:cs typeface="+mn-cs"/>
      </a:defRPr>
    </a:lvl5pPr>
    <a:lvl6pPr marL="2271252" algn="r" defTabSz="908483" rtl="1" eaLnBrk="1" latinLnBrk="0" hangingPunct="1">
      <a:defRPr sz="1800" kern="1200">
        <a:solidFill>
          <a:schemeClr val="tx1"/>
        </a:solidFill>
        <a:latin typeface="+mn-lt"/>
        <a:ea typeface="+mn-ea"/>
        <a:cs typeface="+mn-cs"/>
      </a:defRPr>
    </a:lvl6pPr>
    <a:lvl7pPr marL="2725497" algn="r" defTabSz="908483" rtl="1" eaLnBrk="1" latinLnBrk="0" hangingPunct="1">
      <a:defRPr sz="1800" kern="1200">
        <a:solidFill>
          <a:schemeClr val="tx1"/>
        </a:solidFill>
        <a:latin typeface="+mn-lt"/>
        <a:ea typeface="+mn-ea"/>
        <a:cs typeface="+mn-cs"/>
      </a:defRPr>
    </a:lvl7pPr>
    <a:lvl8pPr marL="3179755" algn="r" defTabSz="908483" rtl="1" eaLnBrk="1" latinLnBrk="0" hangingPunct="1">
      <a:defRPr sz="1800" kern="1200">
        <a:solidFill>
          <a:schemeClr val="tx1"/>
        </a:solidFill>
        <a:latin typeface="+mn-lt"/>
        <a:ea typeface="+mn-ea"/>
        <a:cs typeface="+mn-cs"/>
      </a:defRPr>
    </a:lvl8pPr>
    <a:lvl9pPr marL="3633999" algn="r" defTabSz="908483"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FBFBFB"/>
    <a:srgbClr val="FFFFCC"/>
    <a:srgbClr val="EEA4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721" autoAdjust="0"/>
    <p:restoredTop sz="90036" autoAdjust="0"/>
  </p:normalViewPr>
  <p:slideViewPr>
    <p:cSldViewPr>
      <p:cViewPr varScale="1">
        <p:scale>
          <a:sx n="74" d="100"/>
          <a:sy n="74" d="100"/>
        </p:scale>
        <p:origin x="1194"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42252"/>
    </p:cViewPr>
  </p:sorterViewPr>
  <p:notesViewPr>
    <p:cSldViewPr>
      <p:cViewPr varScale="1">
        <p:scale>
          <a:sx n="56" d="100"/>
          <a:sy n="56" d="100"/>
        </p:scale>
        <p:origin x="-28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customXml" Target="../customXml/item1.xml"/><Relationship Id="rId30"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8E7AE938-956D-44D7-9A14-06AADA6D08F6}" type="datetimeFigureOut">
              <a:rPr lang="fa-IR" smtClean="0"/>
              <a:pPr/>
              <a:t>12/01/1441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B32DF168-038F-4346-B090-25B84F105D84}" type="slidenum">
              <a:rPr lang="fa-IR" smtClean="0"/>
              <a:pPr/>
              <a:t>‹#›</a:t>
            </a:fld>
            <a:endParaRPr lang="fa-IR"/>
          </a:p>
        </p:txBody>
      </p:sp>
    </p:spTree>
    <p:extLst>
      <p:ext uri="{BB962C8B-B14F-4D97-AF65-F5344CB8AC3E}">
        <p14:creationId xmlns:p14="http://schemas.microsoft.com/office/powerpoint/2010/main" val="1963562157"/>
      </p:ext>
    </p:extLst>
  </p:cSld>
  <p:clrMap bg1="lt1" tx1="dk1" bg2="lt2" tx2="dk2" accent1="accent1" accent2="accent2" accent3="accent3" accent4="accent4" accent5="accent5" accent6="accent6" hlink="hlink" folHlink="folHlink"/>
  <p:notesStyle>
    <a:lvl1pPr marL="0" algn="r" defTabSz="908483" rtl="1" eaLnBrk="1" latinLnBrk="0" hangingPunct="1">
      <a:defRPr sz="1200" kern="1200">
        <a:solidFill>
          <a:schemeClr val="tx1"/>
        </a:solidFill>
        <a:latin typeface="+mn-lt"/>
        <a:ea typeface="+mn-ea"/>
        <a:cs typeface="+mn-cs"/>
      </a:defRPr>
    </a:lvl1pPr>
    <a:lvl2pPr marL="454253" algn="r" defTabSz="908483" rtl="1" eaLnBrk="1" latinLnBrk="0" hangingPunct="1">
      <a:defRPr sz="1200" kern="1200">
        <a:solidFill>
          <a:schemeClr val="tx1"/>
        </a:solidFill>
        <a:latin typeface="+mn-lt"/>
        <a:ea typeface="+mn-ea"/>
        <a:cs typeface="+mn-cs"/>
      </a:defRPr>
    </a:lvl2pPr>
    <a:lvl3pPr marL="908483" algn="r" defTabSz="908483" rtl="1" eaLnBrk="1" latinLnBrk="0" hangingPunct="1">
      <a:defRPr sz="1200" kern="1200">
        <a:solidFill>
          <a:schemeClr val="tx1"/>
        </a:solidFill>
        <a:latin typeface="+mn-lt"/>
        <a:ea typeface="+mn-ea"/>
        <a:cs typeface="+mn-cs"/>
      </a:defRPr>
    </a:lvl3pPr>
    <a:lvl4pPr marL="1362754" algn="r" defTabSz="908483" rtl="1" eaLnBrk="1" latinLnBrk="0" hangingPunct="1">
      <a:defRPr sz="1200" kern="1200">
        <a:solidFill>
          <a:schemeClr val="tx1"/>
        </a:solidFill>
        <a:latin typeface="+mn-lt"/>
        <a:ea typeface="+mn-ea"/>
        <a:cs typeface="+mn-cs"/>
      </a:defRPr>
    </a:lvl4pPr>
    <a:lvl5pPr marL="1817018" algn="r" defTabSz="908483" rtl="1" eaLnBrk="1" latinLnBrk="0" hangingPunct="1">
      <a:defRPr sz="1200" kern="1200">
        <a:solidFill>
          <a:schemeClr val="tx1"/>
        </a:solidFill>
        <a:latin typeface="+mn-lt"/>
        <a:ea typeface="+mn-ea"/>
        <a:cs typeface="+mn-cs"/>
      </a:defRPr>
    </a:lvl5pPr>
    <a:lvl6pPr marL="2271252" algn="r" defTabSz="908483" rtl="1" eaLnBrk="1" latinLnBrk="0" hangingPunct="1">
      <a:defRPr sz="1200" kern="1200">
        <a:solidFill>
          <a:schemeClr val="tx1"/>
        </a:solidFill>
        <a:latin typeface="+mn-lt"/>
        <a:ea typeface="+mn-ea"/>
        <a:cs typeface="+mn-cs"/>
      </a:defRPr>
    </a:lvl6pPr>
    <a:lvl7pPr marL="2725497" algn="r" defTabSz="908483" rtl="1" eaLnBrk="1" latinLnBrk="0" hangingPunct="1">
      <a:defRPr sz="1200" kern="1200">
        <a:solidFill>
          <a:schemeClr val="tx1"/>
        </a:solidFill>
        <a:latin typeface="+mn-lt"/>
        <a:ea typeface="+mn-ea"/>
        <a:cs typeface="+mn-cs"/>
      </a:defRPr>
    </a:lvl7pPr>
    <a:lvl8pPr marL="3179755" algn="r" defTabSz="908483" rtl="1" eaLnBrk="1" latinLnBrk="0" hangingPunct="1">
      <a:defRPr sz="1200" kern="1200">
        <a:solidFill>
          <a:schemeClr val="tx1"/>
        </a:solidFill>
        <a:latin typeface="+mn-lt"/>
        <a:ea typeface="+mn-ea"/>
        <a:cs typeface="+mn-cs"/>
      </a:defRPr>
    </a:lvl8pPr>
    <a:lvl9pPr marL="3633999" algn="r" defTabSz="908483"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53" indent="0" algn="ctr">
              <a:buNone/>
              <a:defRPr>
                <a:solidFill>
                  <a:schemeClr val="tx1">
                    <a:tint val="75000"/>
                  </a:schemeClr>
                </a:solidFill>
              </a:defRPr>
            </a:lvl2pPr>
            <a:lvl3pPr marL="908483" indent="0" algn="ctr">
              <a:buNone/>
              <a:defRPr>
                <a:solidFill>
                  <a:schemeClr val="tx1">
                    <a:tint val="75000"/>
                  </a:schemeClr>
                </a:solidFill>
              </a:defRPr>
            </a:lvl3pPr>
            <a:lvl4pPr marL="1362754" indent="0" algn="ctr">
              <a:buNone/>
              <a:defRPr>
                <a:solidFill>
                  <a:schemeClr val="tx1">
                    <a:tint val="75000"/>
                  </a:schemeClr>
                </a:solidFill>
              </a:defRPr>
            </a:lvl4pPr>
            <a:lvl5pPr marL="1817018" indent="0" algn="ctr">
              <a:buNone/>
              <a:defRPr>
                <a:solidFill>
                  <a:schemeClr val="tx1">
                    <a:tint val="75000"/>
                  </a:schemeClr>
                </a:solidFill>
              </a:defRPr>
            </a:lvl5pPr>
            <a:lvl6pPr marL="2271252" indent="0" algn="ctr">
              <a:buNone/>
              <a:defRPr>
                <a:solidFill>
                  <a:schemeClr val="tx1">
                    <a:tint val="75000"/>
                  </a:schemeClr>
                </a:solidFill>
              </a:defRPr>
            </a:lvl6pPr>
            <a:lvl7pPr marL="2725497" indent="0" algn="ctr">
              <a:buNone/>
              <a:defRPr>
                <a:solidFill>
                  <a:schemeClr val="tx1">
                    <a:tint val="75000"/>
                  </a:schemeClr>
                </a:solidFill>
              </a:defRPr>
            </a:lvl7pPr>
            <a:lvl8pPr marL="3179755" indent="0" algn="ctr">
              <a:buNone/>
              <a:defRPr>
                <a:solidFill>
                  <a:schemeClr val="tx1">
                    <a:tint val="75000"/>
                  </a:schemeClr>
                </a:solidFill>
              </a:defRPr>
            </a:lvl8pPr>
            <a:lvl9pPr marL="3633999"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2133502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214918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9"/>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61" y="27469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98483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53" indent="0" algn="ctr">
              <a:buNone/>
              <a:defRPr>
                <a:solidFill>
                  <a:schemeClr val="tx1">
                    <a:tint val="75000"/>
                  </a:schemeClr>
                </a:solidFill>
              </a:defRPr>
            </a:lvl2pPr>
            <a:lvl3pPr marL="908483" indent="0" algn="ctr">
              <a:buNone/>
              <a:defRPr>
                <a:solidFill>
                  <a:schemeClr val="tx1">
                    <a:tint val="75000"/>
                  </a:schemeClr>
                </a:solidFill>
              </a:defRPr>
            </a:lvl3pPr>
            <a:lvl4pPr marL="1362754" indent="0" algn="ctr">
              <a:buNone/>
              <a:defRPr>
                <a:solidFill>
                  <a:schemeClr val="tx1">
                    <a:tint val="75000"/>
                  </a:schemeClr>
                </a:solidFill>
              </a:defRPr>
            </a:lvl4pPr>
            <a:lvl5pPr marL="1817018" indent="0" algn="ctr">
              <a:buNone/>
              <a:defRPr>
                <a:solidFill>
                  <a:schemeClr val="tx1">
                    <a:tint val="75000"/>
                  </a:schemeClr>
                </a:solidFill>
              </a:defRPr>
            </a:lvl5pPr>
            <a:lvl6pPr marL="2271252" indent="0" algn="ctr">
              <a:buNone/>
              <a:defRPr>
                <a:solidFill>
                  <a:schemeClr val="tx1">
                    <a:tint val="75000"/>
                  </a:schemeClr>
                </a:solidFill>
              </a:defRPr>
            </a:lvl6pPr>
            <a:lvl7pPr marL="2725497" indent="0" algn="ctr">
              <a:buNone/>
              <a:defRPr>
                <a:solidFill>
                  <a:schemeClr val="tx1">
                    <a:tint val="75000"/>
                  </a:schemeClr>
                </a:solidFill>
              </a:defRPr>
            </a:lvl7pPr>
            <a:lvl8pPr marL="3179755" indent="0" algn="ctr">
              <a:buNone/>
              <a:defRPr>
                <a:solidFill>
                  <a:schemeClr val="tx1">
                    <a:tint val="75000"/>
                  </a:schemeClr>
                </a:solidFill>
              </a:defRPr>
            </a:lvl8pPr>
            <a:lvl9pPr marL="3633999"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620771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75413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74"/>
            <a:ext cx="7772400" cy="1500187"/>
          </a:xfrm>
        </p:spPr>
        <p:txBody>
          <a:bodyPr anchor="b"/>
          <a:lstStyle>
            <a:lvl1pPr marL="0" indent="0">
              <a:buNone/>
              <a:defRPr sz="2000">
                <a:solidFill>
                  <a:schemeClr val="tx1">
                    <a:tint val="75000"/>
                  </a:schemeClr>
                </a:solidFill>
              </a:defRPr>
            </a:lvl1pPr>
            <a:lvl2pPr marL="454253" indent="0">
              <a:buNone/>
              <a:defRPr sz="1800">
                <a:solidFill>
                  <a:schemeClr val="tx1">
                    <a:tint val="75000"/>
                  </a:schemeClr>
                </a:solidFill>
              </a:defRPr>
            </a:lvl2pPr>
            <a:lvl3pPr marL="908483" indent="0">
              <a:buNone/>
              <a:defRPr sz="1600">
                <a:solidFill>
                  <a:schemeClr val="tx1">
                    <a:tint val="75000"/>
                  </a:schemeClr>
                </a:solidFill>
              </a:defRPr>
            </a:lvl3pPr>
            <a:lvl4pPr marL="1362754" indent="0">
              <a:buNone/>
              <a:defRPr sz="1400">
                <a:solidFill>
                  <a:schemeClr val="tx1">
                    <a:tint val="75000"/>
                  </a:schemeClr>
                </a:solidFill>
              </a:defRPr>
            </a:lvl4pPr>
            <a:lvl5pPr marL="1817018" indent="0">
              <a:buNone/>
              <a:defRPr sz="1400">
                <a:solidFill>
                  <a:schemeClr val="tx1">
                    <a:tint val="75000"/>
                  </a:schemeClr>
                </a:solidFill>
              </a:defRPr>
            </a:lvl5pPr>
            <a:lvl6pPr marL="2271252" indent="0">
              <a:buNone/>
              <a:defRPr sz="1400">
                <a:solidFill>
                  <a:schemeClr val="tx1">
                    <a:tint val="75000"/>
                  </a:schemeClr>
                </a:solidFill>
              </a:defRPr>
            </a:lvl6pPr>
            <a:lvl7pPr marL="2725497" indent="0">
              <a:buNone/>
              <a:defRPr sz="1400">
                <a:solidFill>
                  <a:schemeClr val="tx1">
                    <a:tint val="75000"/>
                  </a:schemeClr>
                </a:solidFill>
              </a:defRPr>
            </a:lvl7pPr>
            <a:lvl8pPr marL="3179755" indent="0">
              <a:buNone/>
              <a:defRPr sz="1400">
                <a:solidFill>
                  <a:schemeClr val="tx1">
                    <a:tint val="75000"/>
                  </a:schemeClr>
                </a:solidFill>
              </a:defRPr>
            </a:lvl8pPr>
            <a:lvl9pPr marL="36339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268696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61"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409572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53" indent="0">
              <a:buNone/>
              <a:defRPr sz="2000" b="1"/>
            </a:lvl2pPr>
            <a:lvl3pPr marL="908483" indent="0">
              <a:buNone/>
              <a:defRPr sz="1800" b="1"/>
            </a:lvl3pPr>
            <a:lvl4pPr marL="1362754" indent="0">
              <a:buNone/>
              <a:defRPr sz="1600" b="1"/>
            </a:lvl4pPr>
            <a:lvl5pPr marL="1817018" indent="0">
              <a:buNone/>
              <a:defRPr sz="1600" b="1"/>
            </a:lvl5pPr>
            <a:lvl6pPr marL="2271252" indent="0">
              <a:buNone/>
              <a:defRPr sz="1600" b="1"/>
            </a:lvl6pPr>
            <a:lvl7pPr marL="2725497" indent="0">
              <a:buNone/>
              <a:defRPr sz="1600" b="1"/>
            </a:lvl7pPr>
            <a:lvl8pPr marL="3179755" indent="0">
              <a:buNone/>
              <a:defRPr sz="1600" b="1"/>
            </a:lvl8pPr>
            <a:lvl9pPr marL="36339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253" indent="0">
              <a:buNone/>
              <a:defRPr sz="2000" b="1"/>
            </a:lvl2pPr>
            <a:lvl3pPr marL="908483" indent="0">
              <a:buNone/>
              <a:defRPr sz="1800" b="1"/>
            </a:lvl3pPr>
            <a:lvl4pPr marL="1362754" indent="0">
              <a:buNone/>
              <a:defRPr sz="1600" b="1"/>
            </a:lvl4pPr>
            <a:lvl5pPr marL="1817018" indent="0">
              <a:buNone/>
              <a:defRPr sz="1600" b="1"/>
            </a:lvl5pPr>
            <a:lvl6pPr marL="2271252" indent="0">
              <a:buNone/>
              <a:defRPr sz="1600" b="1"/>
            </a:lvl6pPr>
            <a:lvl7pPr marL="2725497" indent="0">
              <a:buNone/>
              <a:defRPr sz="1600" b="1"/>
            </a:lvl7pPr>
            <a:lvl8pPr marL="3179755" indent="0">
              <a:buNone/>
              <a:defRPr sz="1600" b="1"/>
            </a:lvl8pPr>
            <a:lvl9pPr marL="36339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6" y="217487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518160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283050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38315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1"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11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61" y="1435100"/>
            <a:ext cx="3008313" cy="4691063"/>
          </a:xfrm>
        </p:spPr>
        <p:txBody>
          <a:bodyPr/>
          <a:lstStyle>
            <a:lvl1pPr marL="0" indent="0">
              <a:buNone/>
              <a:defRPr sz="1400"/>
            </a:lvl1pPr>
            <a:lvl2pPr marL="454253" indent="0">
              <a:buNone/>
              <a:defRPr sz="1200"/>
            </a:lvl2pPr>
            <a:lvl3pPr marL="908483" indent="0">
              <a:buNone/>
              <a:defRPr sz="1000"/>
            </a:lvl3pPr>
            <a:lvl4pPr marL="1362754" indent="0">
              <a:buNone/>
              <a:defRPr sz="900"/>
            </a:lvl4pPr>
            <a:lvl5pPr marL="1817018" indent="0">
              <a:buNone/>
              <a:defRPr sz="900"/>
            </a:lvl5pPr>
            <a:lvl6pPr marL="2271252" indent="0">
              <a:buNone/>
              <a:defRPr sz="900"/>
            </a:lvl6pPr>
            <a:lvl7pPr marL="2725497" indent="0">
              <a:buNone/>
              <a:defRPr sz="900"/>
            </a:lvl7pPr>
            <a:lvl8pPr marL="3179755" indent="0">
              <a:buNone/>
              <a:defRPr sz="900"/>
            </a:lvl8pPr>
            <a:lvl9pPr marL="36339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50727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784101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5"/>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53" indent="0">
              <a:buNone/>
              <a:defRPr sz="2800"/>
            </a:lvl2pPr>
            <a:lvl3pPr marL="908483" indent="0">
              <a:buNone/>
              <a:defRPr sz="2400"/>
            </a:lvl3pPr>
            <a:lvl4pPr marL="1362754" indent="0">
              <a:buNone/>
              <a:defRPr sz="2000"/>
            </a:lvl4pPr>
            <a:lvl5pPr marL="1817018" indent="0">
              <a:buNone/>
              <a:defRPr sz="2000"/>
            </a:lvl5pPr>
            <a:lvl6pPr marL="2271252" indent="0">
              <a:buNone/>
              <a:defRPr sz="2000"/>
            </a:lvl6pPr>
            <a:lvl7pPr marL="2725497" indent="0">
              <a:buNone/>
              <a:defRPr sz="2000"/>
            </a:lvl7pPr>
            <a:lvl8pPr marL="3179755" indent="0">
              <a:buNone/>
              <a:defRPr sz="2000"/>
            </a:lvl8pPr>
            <a:lvl9pPr marL="3633999"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53" indent="0">
              <a:buNone/>
              <a:defRPr sz="1200"/>
            </a:lvl2pPr>
            <a:lvl3pPr marL="908483" indent="0">
              <a:buNone/>
              <a:defRPr sz="1000"/>
            </a:lvl3pPr>
            <a:lvl4pPr marL="1362754" indent="0">
              <a:buNone/>
              <a:defRPr sz="900"/>
            </a:lvl4pPr>
            <a:lvl5pPr marL="1817018" indent="0">
              <a:buNone/>
              <a:defRPr sz="900"/>
            </a:lvl5pPr>
            <a:lvl6pPr marL="2271252" indent="0">
              <a:buNone/>
              <a:defRPr sz="900"/>
            </a:lvl6pPr>
            <a:lvl7pPr marL="2725497" indent="0">
              <a:buNone/>
              <a:defRPr sz="900"/>
            </a:lvl7pPr>
            <a:lvl8pPr marL="3179755" indent="0">
              <a:buNone/>
              <a:defRPr sz="900"/>
            </a:lvl8pPr>
            <a:lvl9pPr marL="36339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647848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749175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9"/>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61" y="27469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139351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02E48F7B-EF3F-4A27-9FBB-659727A0FA7A}"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047799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2ACC085-8BB8-4F8E-B374-87591D03630B}"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269058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00C972-CE14-4F56-AE65-23C6A818CC1E}"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496412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5595C132-D94F-41E9-9ED9-2E225298EF88}"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89205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8C0A87FE-6071-4DCC-A22E-D1C645921399}" type="datetime8">
              <a:rPr lang="fa-IR" smtClean="0">
                <a:solidFill>
                  <a:prstClr val="black">
                    <a:tint val="75000"/>
                  </a:prstClr>
                </a:solidFill>
              </a:rPr>
              <a:pPr/>
              <a:t>ژوئيه 21، 20</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308659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9BA69AFF-D8CE-4359-972D-9E5C0152E709}" type="datetime8">
              <a:rPr lang="fa-IR" smtClean="0">
                <a:solidFill>
                  <a:prstClr val="black">
                    <a:tint val="75000"/>
                  </a:prstClr>
                </a:solidFill>
              </a:rPr>
              <a:pPr/>
              <a:t>ژوئيه 21، 20</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965690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96FB9-0EC8-4B3A-804E-0B457F7B2115}" type="datetime8">
              <a:rPr lang="fa-IR" smtClean="0">
                <a:solidFill>
                  <a:prstClr val="black">
                    <a:tint val="75000"/>
                  </a:prstClr>
                </a:solidFill>
              </a:rPr>
              <a:pPr/>
              <a:t>ژوئيه 21، 20</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924049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74"/>
            <a:ext cx="7772400" cy="1500187"/>
          </a:xfrm>
        </p:spPr>
        <p:txBody>
          <a:bodyPr anchor="b"/>
          <a:lstStyle>
            <a:lvl1pPr marL="0" indent="0">
              <a:buNone/>
              <a:defRPr sz="2000">
                <a:solidFill>
                  <a:schemeClr val="tx1">
                    <a:tint val="75000"/>
                  </a:schemeClr>
                </a:solidFill>
              </a:defRPr>
            </a:lvl1pPr>
            <a:lvl2pPr marL="454253" indent="0">
              <a:buNone/>
              <a:defRPr sz="1800">
                <a:solidFill>
                  <a:schemeClr val="tx1">
                    <a:tint val="75000"/>
                  </a:schemeClr>
                </a:solidFill>
              </a:defRPr>
            </a:lvl2pPr>
            <a:lvl3pPr marL="908483" indent="0">
              <a:buNone/>
              <a:defRPr sz="1600">
                <a:solidFill>
                  <a:schemeClr val="tx1">
                    <a:tint val="75000"/>
                  </a:schemeClr>
                </a:solidFill>
              </a:defRPr>
            </a:lvl3pPr>
            <a:lvl4pPr marL="1362754" indent="0">
              <a:buNone/>
              <a:defRPr sz="1400">
                <a:solidFill>
                  <a:schemeClr val="tx1">
                    <a:tint val="75000"/>
                  </a:schemeClr>
                </a:solidFill>
              </a:defRPr>
            </a:lvl4pPr>
            <a:lvl5pPr marL="1817018" indent="0">
              <a:buNone/>
              <a:defRPr sz="1400">
                <a:solidFill>
                  <a:schemeClr val="tx1">
                    <a:tint val="75000"/>
                  </a:schemeClr>
                </a:solidFill>
              </a:defRPr>
            </a:lvl5pPr>
            <a:lvl6pPr marL="2271252" indent="0">
              <a:buNone/>
              <a:defRPr sz="1400">
                <a:solidFill>
                  <a:schemeClr val="tx1">
                    <a:tint val="75000"/>
                  </a:schemeClr>
                </a:solidFill>
              </a:defRPr>
            </a:lvl6pPr>
            <a:lvl7pPr marL="2725497" indent="0">
              <a:buNone/>
              <a:defRPr sz="1400">
                <a:solidFill>
                  <a:schemeClr val="tx1">
                    <a:tint val="75000"/>
                  </a:schemeClr>
                </a:solidFill>
              </a:defRPr>
            </a:lvl7pPr>
            <a:lvl8pPr marL="3179755" indent="0">
              <a:buNone/>
              <a:defRPr sz="1400">
                <a:solidFill>
                  <a:schemeClr val="tx1">
                    <a:tint val="75000"/>
                  </a:schemeClr>
                </a:solidFill>
              </a:defRPr>
            </a:lvl8pPr>
            <a:lvl9pPr marL="36339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3510062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FB50C9-5D6B-4B62-A76A-4E35C40AD4A4}"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627862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73FBFF-FD4D-4E72-9157-D2F847A0F7CE}"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656376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55BD925-18D5-40E8-ACB5-EA169D2A770E}"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095507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94BEF05-004D-476A-9565-B653B83CF138}"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521801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7BB1D5-803C-46EF-8974-565A50F628F3}"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380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12796B-3BFC-48E7-8A37-256B75FAB4EB}"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041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4BF570-43DC-477B-8F10-6391FC672E76}"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024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816ECF-9855-4825-BE9C-7A88890A3CB3}"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355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2D87D5-5FCA-4681-AD06-7677307F905E}"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960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625758-0486-4BAA-95F6-35D571F4CFA1}"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778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61"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919107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02E48F7B-EF3F-4A27-9FBB-659727A0FA7A}"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3680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2ACC085-8BB8-4F8E-B374-87591D03630B}"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814922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00C972-CE14-4F56-AE65-23C6A818CC1E}"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474983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5595C132-D94F-41E9-9ED9-2E225298EF88}"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519933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8C0A87FE-6071-4DCC-A22E-D1C645921399}" type="datetime8">
              <a:rPr lang="fa-IR" smtClean="0">
                <a:solidFill>
                  <a:prstClr val="black">
                    <a:tint val="75000"/>
                  </a:prstClr>
                </a:solidFill>
              </a:rPr>
              <a:pPr/>
              <a:t>ژوئيه 21، 20</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998516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9BA69AFF-D8CE-4359-972D-9E5C0152E709}" type="datetime8">
              <a:rPr lang="fa-IR" smtClean="0">
                <a:solidFill>
                  <a:prstClr val="black">
                    <a:tint val="75000"/>
                  </a:prstClr>
                </a:solidFill>
              </a:rPr>
              <a:pPr/>
              <a:t>ژوئيه 21، 20</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137659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96FB9-0EC8-4B3A-804E-0B457F7B2115}" type="datetime8">
              <a:rPr lang="fa-IR" smtClean="0">
                <a:solidFill>
                  <a:prstClr val="black">
                    <a:tint val="75000"/>
                  </a:prstClr>
                </a:solidFill>
              </a:rPr>
              <a:pPr/>
              <a:t>ژوئيه 21، 20</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8473597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FB50C9-5D6B-4B62-A76A-4E35C40AD4A4}"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1194402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73FBFF-FD4D-4E72-9157-D2F847A0F7CE}"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3386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55BD925-18D5-40E8-ACB5-EA169D2A770E}"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171972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53" indent="0">
              <a:buNone/>
              <a:defRPr sz="2000" b="1"/>
            </a:lvl2pPr>
            <a:lvl3pPr marL="908483" indent="0">
              <a:buNone/>
              <a:defRPr sz="1800" b="1"/>
            </a:lvl3pPr>
            <a:lvl4pPr marL="1362754" indent="0">
              <a:buNone/>
              <a:defRPr sz="1600" b="1"/>
            </a:lvl4pPr>
            <a:lvl5pPr marL="1817018" indent="0">
              <a:buNone/>
              <a:defRPr sz="1600" b="1"/>
            </a:lvl5pPr>
            <a:lvl6pPr marL="2271252" indent="0">
              <a:buNone/>
              <a:defRPr sz="1600" b="1"/>
            </a:lvl6pPr>
            <a:lvl7pPr marL="2725497" indent="0">
              <a:buNone/>
              <a:defRPr sz="1600" b="1"/>
            </a:lvl7pPr>
            <a:lvl8pPr marL="3179755" indent="0">
              <a:buNone/>
              <a:defRPr sz="1600" b="1"/>
            </a:lvl8pPr>
            <a:lvl9pPr marL="36339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253" indent="0">
              <a:buNone/>
              <a:defRPr sz="2000" b="1"/>
            </a:lvl2pPr>
            <a:lvl3pPr marL="908483" indent="0">
              <a:buNone/>
              <a:defRPr sz="1800" b="1"/>
            </a:lvl3pPr>
            <a:lvl4pPr marL="1362754" indent="0">
              <a:buNone/>
              <a:defRPr sz="1600" b="1"/>
            </a:lvl4pPr>
            <a:lvl5pPr marL="1817018" indent="0">
              <a:buNone/>
              <a:defRPr sz="1600" b="1"/>
            </a:lvl5pPr>
            <a:lvl6pPr marL="2271252" indent="0">
              <a:buNone/>
              <a:defRPr sz="1600" b="1"/>
            </a:lvl6pPr>
            <a:lvl7pPr marL="2725497" indent="0">
              <a:buNone/>
              <a:defRPr sz="1600" b="1"/>
            </a:lvl7pPr>
            <a:lvl8pPr marL="3179755" indent="0">
              <a:buNone/>
              <a:defRPr sz="1600" b="1"/>
            </a:lvl8pPr>
            <a:lvl9pPr marL="36339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6" y="217487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843447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94BEF05-004D-476A-9565-B653B83CF138}"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010033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7BB1D5-803C-46EF-8974-565A50F628F3}"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9453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12796B-3BFC-48E7-8A37-256B75FAB4EB}"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7455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4BF570-43DC-477B-8F10-6391FC672E76}"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9389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816ECF-9855-4825-BE9C-7A88890A3CB3}"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1376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2D87D5-5FCA-4681-AD06-7677307F905E}"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460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625758-0486-4BAA-95F6-35D571F4CFA1}"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641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2112960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4171856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1"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11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61" y="1435100"/>
            <a:ext cx="3008313" cy="4691063"/>
          </a:xfrm>
        </p:spPr>
        <p:txBody>
          <a:bodyPr/>
          <a:lstStyle>
            <a:lvl1pPr marL="0" indent="0">
              <a:buNone/>
              <a:defRPr sz="1400"/>
            </a:lvl1pPr>
            <a:lvl2pPr marL="454253" indent="0">
              <a:buNone/>
              <a:defRPr sz="1200"/>
            </a:lvl2pPr>
            <a:lvl3pPr marL="908483" indent="0">
              <a:buNone/>
              <a:defRPr sz="1000"/>
            </a:lvl3pPr>
            <a:lvl4pPr marL="1362754" indent="0">
              <a:buNone/>
              <a:defRPr sz="900"/>
            </a:lvl4pPr>
            <a:lvl5pPr marL="1817018" indent="0">
              <a:buNone/>
              <a:defRPr sz="900"/>
            </a:lvl5pPr>
            <a:lvl6pPr marL="2271252" indent="0">
              <a:buNone/>
              <a:defRPr sz="900"/>
            </a:lvl6pPr>
            <a:lvl7pPr marL="2725497" indent="0">
              <a:buNone/>
              <a:defRPr sz="900"/>
            </a:lvl7pPr>
            <a:lvl8pPr marL="3179755" indent="0">
              <a:buNone/>
              <a:defRPr sz="900"/>
            </a:lvl8pPr>
            <a:lvl9pPr marL="36339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347674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5"/>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53" indent="0">
              <a:buNone/>
              <a:defRPr sz="2800"/>
            </a:lvl2pPr>
            <a:lvl3pPr marL="908483" indent="0">
              <a:buNone/>
              <a:defRPr sz="2400"/>
            </a:lvl3pPr>
            <a:lvl4pPr marL="1362754" indent="0">
              <a:buNone/>
              <a:defRPr sz="2000"/>
            </a:lvl4pPr>
            <a:lvl5pPr marL="1817018" indent="0">
              <a:buNone/>
              <a:defRPr sz="2000"/>
            </a:lvl5pPr>
            <a:lvl6pPr marL="2271252" indent="0">
              <a:buNone/>
              <a:defRPr sz="2000"/>
            </a:lvl6pPr>
            <a:lvl7pPr marL="2725497" indent="0">
              <a:buNone/>
              <a:defRPr sz="2000"/>
            </a:lvl7pPr>
            <a:lvl8pPr marL="3179755" indent="0">
              <a:buNone/>
              <a:defRPr sz="2000"/>
            </a:lvl8pPr>
            <a:lvl9pPr marL="3633999"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53" indent="0">
              <a:buNone/>
              <a:defRPr sz="1200"/>
            </a:lvl2pPr>
            <a:lvl3pPr marL="908483" indent="0">
              <a:buNone/>
              <a:defRPr sz="1000"/>
            </a:lvl3pPr>
            <a:lvl4pPr marL="1362754" indent="0">
              <a:buNone/>
              <a:defRPr sz="900"/>
            </a:lvl4pPr>
            <a:lvl5pPr marL="1817018" indent="0">
              <a:buNone/>
              <a:defRPr sz="900"/>
            </a:lvl5pPr>
            <a:lvl6pPr marL="2271252" indent="0">
              <a:buNone/>
              <a:defRPr sz="900"/>
            </a:lvl6pPr>
            <a:lvl7pPr marL="2725497" indent="0">
              <a:buNone/>
              <a:defRPr sz="900"/>
            </a:lvl7pPr>
            <a:lvl8pPr marL="3179755" indent="0">
              <a:buNone/>
              <a:defRPr sz="900"/>
            </a:lvl8pPr>
            <a:lvl9pPr marL="36339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3217824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61" y="274638"/>
            <a:ext cx="8229600" cy="1143000"/>
          </a:xfrm>
          <a:prstGeom prst="rect">
            <a:avLst/>
          </a:prstGeom>
        </p:spPr>
        <p:txBody>
          <a:bodyPr vert="horz" lIns="90851" tIns="45425" rIns="90851" bIns="45425"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61" y="1600219"/>
            <a:ext cx="8229600" cy="4525963"/>
          </a:xfrm>
          <a:prstGeom prst="rect">
            <a:avLst/>
          </a:prstGeom>
        </p:spPr>
        <p:txBody>
          <a:bodyPr vert="horz" lIns="90851" tIns="45425" rIns="90851" bIns="45425"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61" y="6356411"/>
            <a:ext cx="2133600" cy="365125"/>
          </a:xfrm>
          <a:prstGeom prst="rect">
            <a:avLst/>
          </a:prstGeom>
        </p:spPr>
        <p:txBody>
          <a:bodyPr vert="horz" lIns="90851" tIns="45425" rIns="90851" bIns="45425" rtlCol="1" anchor="ctr"/>
          <a:lstStyle>
            <a:lvl1pPr algn="r">
              <a:defRPr sz="1200">
                <a:solidFill>
                  <a:schemeClr val="tx1">
                    <a:tint val="75000"/>
                  </a:schemeClr>
                </a:solidFill>
              </a:defRPr>
            </a:lvl1pPr>
          </a:lstStyle>
          <a:p>
            <a:fld id="{C0FE54C9-F304-4A30-8503-A4A1F391E489}" type="datetimeFigureOut">
              <a:rPr lang="fa-IR" smtClean="0"/>
              <a:pPr/>
              <a:t>12/01/1441</a:t>
            </a:fld>
            <a:endParaRPr lang="fa-IR"/>
          </a:p>
        </p:txBody>
      </p:sp>
      <p:sp>
        <p:nvSpPr>
          <p:cNvPr id="5" name="Footer Placeholder 4"/>
          <p:cNvSpPr>
            <a:spLocks noGrp="1"/>
          </p:cNvSpPr>
          <p:nvPr>
            <p:ph type="ftr" sz="quarter" idx="3"/>
          </p:nvPr>
        </p:nvSpPr>
        <p:spPr>
          <a:xfrm>
            <a:off x="3124261" y="6356411"/>
            <a:ext cx="2895600" cy="365125"/>
          </a:xfrm>
          <a:prstGeom prst="rect">
            <a:avLst/>
          </a:prstGeom>
        </p:spPr>
        <p:txBody>
          <a:bodyPr vert="horz" lIns="90851" tIns="45425" rIns="90851" bIns="45425"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411"/>
            <a:ext cx="2133600" cy="365125"/>
          </a:xfrm>
          <a:prstGeom prst="rect">
            <a:avLst/>
          </a:prstGeom>
        </p:spPr>
        <p:txBody>
          <a:bodyPr vert="horz" lIns="90851" tIns="45425" rIns="90851" bIns="45425" rtlCol="1" anchor="ctr"/>
          <a:lstStyle>
            <a:lvl1pPr algn="l">
              <a:defRPr sz="1200">
                <a:solidFill>
                  <a:schemeClr val="tx1">
                    <a:tint val="75000"/>
                  </a:schemeClr>
                </a:solidFill>
              </a:defRPr>
            </a:lvl1pPr>
          </a:lstStyle>
          <a:p>
            <a:fld id="{D675FB7F-103E-49AA-AA96-17EDD0B894D1}" type="slidenum">
              <a:rPr lang="fa-IR" smtClean="0"/>
              <a:pPr/>
              <a:t>‹#›</a:t>
            </a:fld>
            <a:endParaRPr lang="fa-IR"/>
          </a:p>
        </p:txBody>
      </p:sp>
    </p:spTree>
    <p:extLst>
      <p:ext uri="{BB962C8B-B14F-4D97-AF65-F5344CB8AC3E}">
        <p14:creationId xmlns:p14="http://schemas.microsoft.com/office/powerpoint/2010/main" val="3560307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08483" rtl="1" eaLnBrk="1" latinLnBrk="0" hangingPunct="1">
        <a:spcBef>
          <a:spcPct val="0"/>
        </a:spcBef>
        <a:buNone/>
        <a:defRPr sz="4400" kern="1200">
          <a:solidFill>
            <a:schemeClr val="tx1"/>
          </a:solidFill>
          <a:latin typeface="+mj-lt"/>
          <a:ea typeface="+mj-ea"/>
          <a:cs typeface="+mj-cs"/>
        </a:defRPr>
      </a:lvl1pPr>
    </p:titleStyle>
    <p:bodyStyle>
      <a:lvl1pPr marL="340689" indent="-340689" algn="r" defTabSz="908483"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8158" indent="-283906" algn="r" defTabSz="908483"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5626" indent="-227127" algn="r" defTabSz="908483"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9877"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4128"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8377"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2630"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6879"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1129"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08483" rtl="1" eaLnBrk="1" latinLnBrk="0" hangingPunct="1">
        <a:defRPr sz="1800" kern="1200">
          <a:solidFill>
            <a:schemeClr val="tx1"/>
          </a:solidFill>
          <a:latin typeface="+mn-lt"/>
          <a:ea typeface="+mn-ea"/>
          <a:cs typeface="+mn-cs"/>
        </a:defRPr>
      </a:lvl1pPr>
      <a:lvl2pPr marL="454253" algn="r" defTabSz="908483" rtl="1" eaLnBrk="1" latinLnBrk="0" hangingPunct="1">
        <a:defRPr sz="1800" kern="1200">
          <a:solidFill>
            <a:schemeClr val="tx1"/>
          </a:solidFill>
          <a:latin typeface="+mn-lt"/>
          <a:ea typeface="+mn-ea"/>
          <a:cs typeface="+mn-cs"/>
        </a:defRPr>
      </a:lvl2pPr>
      <a:lvl3pPr marL="908483" algn="r" defTabSz="908483" rtl="1" eaLnBrk="1" latinLnBrk="0" hangingPunct="1">
        <a:defRPr sz="1800" kern="1200">
          <a:solidFill>
            <a:schemeClr val="tx1"/>
          </a:solidFill>
          <a:latin typeface="+mn-lt"/>
          <a:ea typeface="+mn-ea"/>
          <a:cs typeface="+mn-cs"/>
        </a:defRPr>
      </a:lvl3pPr>
      <a:lvl4pPr marL="1362754" algn="r" defTabSz="908483" rtl="1" eaLnBrk="1" latinLnBrk="0" hangingPunct="1">
        <a:defRPr sz="1800" kern="1200">
          <a:solidFill>
            <a:schemeClr val="tx1"/>
          </a:solidFill>
          <a:latin typeface="+mn-lt"/>
          <a:ea typeface="+mn-ea"/>
          <a:cs typeface="+mn-cs"/>
        </a:defRPr>
      </a:lvl4pPr>
      <a:lvl5pPr marL="1817018" algn="r" defTabSz="908483" rtl="1" eaLnBrk="1" latinLnBrk="0" hangingPunct="1">
        <a:defRPr sz="1800" kern="1200">
          <a:solidFill>
            <a:schemeClr val="tx1"/>
          </a:solidFill>
          <a:latin typeface="+mn-lt"/>
          <a:ea typeface="+mn-ea"/>
          <a:cs typeface="+mn-cs"/>
        </a:defRPr>
      </a:lvl5pPr>
      <a:lvl6pPr marL="2271252" algn="r" defTabSz="908483" rtl="1" eaLnBrk="1" latinLnBrk="0" hangingPunct="1">
        <a:defRPr sz="1800" kern="1200">
          <a:solidFill>
            <a:schemeClr val="tx1"/>
          </a:solidFill>
          <a:latin typeface="+mn-lt"/>
          <a:ea typeface="+mn-ea"/>
          <a:cs typeface="+mn-cs"/>
        </a:defRPr>
      </a:lvl6pPr>
      <a:lvl7pPr marL="2725497" algn="r" defTabSz="908483" rtl="1" eaLnBrk="1" latinLnBrk="0" hangingPunct="1">
        <a:defRPr sz="1800" kern="1200">
          <a:solidFill>
            <a:schemeClr val="tx1"/>
          </a:solidFill>
          <a:latin typeface="+mn-lt"/>
          <a:ea typeface="+mn-ea"/>
          <a:cs typeface="+mn-cs"/>
        </a:defRPr>
      </a:lvl7pPr>
      <a:lvl8pPr marL="3179755" algn="r" defTabSz="908483" rtl="1" eaLnBrk="1" latinLnBrk="0" hangingPunct="1">
        <a:defRPr sz="1800" kern="1200">
          <a:solidFill>
            <a:schemeClr val="tx1"/>
          </a:solidFill>
          <a:latin typeface="+mn-lt"/>
          <a:ea typeface="+mn-ea"/>
          <a:cs typeface="+mn-cs"/>
        </a:defRPr>
      </a:lvl8pPr>
      <a:lvl9pPr marL="3633999" algn="r" defTabSz="908483"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61" y="274638"/>
            <a:ext cx="8229600" cy="1143000"/>
          </a:xfrm>
          <a:prstGeom prst="rect">
            <a:avLst/>
          </a:prstGeom>
        </p:spPr>
        <p:txBody>
          <a:bodyPr vert="horz" lIns="90851" tIns="45425" rIns="90851" bIns="45425"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61" y="1600219"/>
            <a:ext cx="8229600" cy="4525963"/>
          </a:xfrm>
          <a:prstGeom prst="rect">
            <a:avLst/>
          </a:prstGeom>
        </p:spPr>
        <p:txBody>
          <a:bodyPr vert="horz" lIns="90851" tIns="45425" rIns="90851" bIns="45425"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61" y="6356411"/>
            <a:ext cx="2133600" cy="365125"/>
          </a:xfrm>
          <a:prstGeom prst="rect">
            <a:avLst/>
          </a:prstGeom>
        </p:spPr>
        <p:txBody>
          <a:bodyPr vert="horz" lIns="90851" tIns="45425" rIns="90851" bIns="45425" rtlCol="1" anchor="ctr"/>
          <a:lstStyle>
            <a:lvl1pPr algn="r">
              <a:defRPr sz="1200">
                <a:solidFill>
                  <a:schemeClr val="tx1">
                    <a:tint val="75000"/>
                  </a:schemeClr>
                </a:solidFill>
              </a:defRPr>
            </a:lvl1p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3"/>
          </p:nvPr>
        </p:nvSpPr>
        <p:spPr>
          <a:xfrm>
            <a:off x="3124261" y="6356411"/>
            <a:ext cx="2895600" cy="365125"/>
          </a:xfrm>
          <a:prstGeom prst="rect">
            <a:avLst/>
          </a:prstGeom>
        </p:spPr>
        <p:txBody>
          <a:bodyPr vert="horz" lIns="90851" tIns="45425" rIns="90851" bIns="45425" rtlCol="1" anchor="ctr"/>
          <a:lstStyle>
            <a:lvl1pPr algn="ctr">
              <a:defRPr sz="1200">
                <a:solidFill>
                  <a:schemeClr val="tx1">
                    <a:tint val="75000"/>
                  </a:schemeClr>
                </a:solidFill>
              </a:defRPr>
            </a:lvl1pPr>
          </a:lstStyle>
          <a:p>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411"/>
            <a:ext cx="2133600" cy="365125"/>
          </a:xfrm>
          <a:prstGeom prst="rect">
            <a:avLst/>
          </a:prstGeom>
        </p:spPr>
        <p:txBody>
          <a:bodyPr vert="horz" lIns="90851" tIns="45425" rIns="90851" bIns="45425" rtlCol="1" anchor="ctr"/>
          <a:lstStyle>
            <a:lvl1pPr algn="l">
              <a:defRPr sz="1200">
                <a:solidFill>
                  <a:schemeClr val="tx1">
                    <a:tint val="75000"/>
                  </a:schemeClr>
                </a:solidFill>
              </a:defRPr>
            </a:lvl1p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193262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08483" rtl="1" eaLnBrk="1" latinLnBrk="0" hangingPunct="1">
        <a:spcBef>
          <a:spcPct val="0"/>
        </a:spcBef>
        <a:buNone/>
        <a:defRPr sz="4400" kern="1200">
          <a:solidFill>
            <a:schemeClr val="tx1"/>
          </a:solidFill>
          <a:latin typeface="+mj-lt"/>
          <a:ea typeface="+mj-ea"/>
          <a:cs typeface="+mj-cs"/>
        </a:defRPr>
      </a:lvl1pPr>
    </p:titleStyle>
    <p:bodyStyle>
      <a:lvl1pPr marL="340689" indent="-340689" algn="r" defTabSz="908483"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8158" indent="-283906" algn="r" defTabSz="908483"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5626" indent="-227127" algn="r" defTabSz="908483"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9877"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4128"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8377"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2630"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6879"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1129"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08483" rtl="1" eaLnBrk="1" latinLnBrk="0" hangingPunct="1">
        <a:defRPr sz="1800" kern="1200">
          <a:solidFill>
            <a:schemeClr val="tx1"/>
          </a:solidFill>
          <a:latin typeface="+mn-lt"/>
          <a:ea typeface="+mn-ea"/>
          <a:cs typeface="+mn-cs"/>
        </a:defRPr>
      </a:lvl1pPr>
      <a:lvl2pPr marL="454253" algn="r" defTabSz="908483" rtl="1" eaLnBrk="1" latinLnBrk="0" hangingPunct="1">
        <a:defRPr sz="1800" kern="1200">
          <a:solidFill>
            <a:schemeClr val="tx1"/>
          </a:solidFill>
          <a:latin typeface="+mn-lt"/>
          <a:ea typeface="+mn-ea"/>
          <a:cs typeface="+mn-cs"/>
        </a:defRPr>
      </a:lvl2pPr>
      <a:lvl3pPr marL="908483" algn="r" defTabSz="908483" rtl="1" eaLnBrk="1" latinLnBrk="0" hangingPunct="1">
        <a:defRPr sz="1800" kern="1200">
          <a:solidFill>
            <a:schemeClr val="tx1"/>
          </a:solidFill>
          <a:latin typeface="+mn-lt"/>
          <a:ea typeface="+mn-ea"/>
          <a:cs typeface="+mn-cs"/>
        </a:defRPr>
      </a:lvl3pPr>
      <a:lvl4pPr marL="1362754" algn="r" defTabSz="908483" rtl="1" eaLnBrk="1" latinLnBrk="0" hangingPunct="1">
        <a:defRPr sz="1800" kern="1200">
          <a:solidFill>
            <a:schemeClr val="tx1"/>
          </a:solidFill>
          <a:latin typeface="+mn-lt"/>
          <a:ea typeface="+mn-ea"/>
          <a:cs typeface="+mn-cs"/>
        </a:defRPr>
      </a:lvl4pPr>
      <a:lvl5pPr marL="1817018" algn="r" defTabSz="908483" rtl="1" eaLnBrk="1" latinLnBrk="0" hangingPunct="1">
        <a:defRPr sz="1800" kern="1200">
          <a:solidFill>
            <a:schemeClr val="tx1"/>
          </a:solidFill>
          <a:latin typeface="+mn-lt"/>
          <a:ea typeface="+mn-ea"/>
          <a:cs typeface="+mn-cs"/>
        </a:defRPr>
      </a:lvl5pPr>
      <a:lvl6pPr marL="2271252" algn="r" defTabSz="908483" rtl="1" eaLnBrk="1" latinLnBrk="0" hangingPunct="1">
        <a:defRPr sz="1800" kern="1200">
          <a:solidFill>
            <a:schemeClr val="tx1"/>
          </a:solidFill>
          <a:latin typeface="+mn-lt"/>
          <a:ea typeface="+mn-ea"/>
          <a:cs typeface="+mn-cs"/>
        </a:defRPr>
      </a:lvl6pPr>
      <a:lvl7pPr marL="2725497" algn="r" defTabSz="908483" rtl="1" eaLnBrk="1" latinLnBrk="0" hangingPunct="1">
        <a:defRPr sz="1800" kern="1200">
          <a:solidFill>
            <a:schemeClr val="tx1"/>
          </a:solidFill>
          <a:latin typeface="+mn-lt"/>
          <a:ea typeface="+mn-ea"/>
          <a:cs typeface="+mn-cs"/>
        </a:defRPr>
      </a:lvl7pPr>
      <a:lvl8pPr marL="3179755" algn="r" defTabSz="908483" rtl="1" eaLnBrk="1" latinLnBrk="0" hangingPunct="1">
        <a:defRPr sz="1800" kern="1200">
          <a:solidFill>
            <a:schemeClr val="tx1"/>
          </a:solidFill>
          <a:latin typeface="+mn-lt"/>
          <a:ea typeface="+mn-ea"/>
          <a:cs typeface="+mn-cs"/>
        </a:defRPr>
      </a:lvl8pPr>
      <a:lvl9pPr marL="3633999" algn="r" defTabSz="908483"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defTabSz="914400"/>
            <a:fld id="{33158A15-E172-47FD-93C1-20B81040339B}" type="datetime8">
              <a:rPr lang="fa-IR" smtClean="0">
                <a:solidFill>
                  <a:prstClr val="black">
                    <a:tint val="75000"/>
                  </a:prstClr>
                </a:solidFill>
              </a:rPr>
              <a:pPr defTabSz="914400"/>
              <a:t>ژوئيه 21، 20</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defTabSz="914400"/>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defTabSz="914400"/>
            <a:fld id="{A8B4ED13-EBA7-4896-8486-DA7F6ED059BE}" type="slidenum">
              <a:rPr lang="fa-IR" smtClean="0">
                <a:solidFill>
                  <a:prstClr val="black">
                    <a:tint val="75000"/>
                  </a:prstClr>
                </a:solidFill>
              </a:rPr>
              <a:pPr defTabSz="914400"/>
              <a:t>‹#›</a:t>
            </a:fld>
            <a:endParaRPr lang="fa-IR">
              <a:solidFill>
                <a:prstClr val="black">
                  <a:tint val="75000"/>
                </a:prstClr>
              </a:solidFill>
            </a:endParaRPr>
          </a:p>
        </p:txBody>
      </p:sp>
    </p:spTree>
    <p:extLst>
      <p:ext uri="{BB962C8B-B14F-4D97-AF65-F5344CB8AC3E}">
        <p14:creationId xmlns:p14="http://schemas.microsoft.com/office/powerpoint/2010/main" val="380617135"/>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Lst>
  <p:hf hdr="0" ft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defTabSz="914400"/>
            <a:fld id="{33158A15-E172-47FD-93C1-20B81040339B}" type="datetime8">
              <a:rPr lang="fa-IR" smtClean="0">
                <a:solidFill>
                  <a:prstClr val="black">
                    <a:tint val="75000"/>
                  </a:prstClr>
                </a:solidFill>
              </a:rPr>
              <a:pPr defTabSz="914400"/>
              <a:t>ژوئيه 21، 20</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defTabSz="914400"/>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defTabSz="914400"/>
            <a:fld id="{A8B4ED13-EBA7-4896-8486-DA7F6ED059BE}" type="slidenum">
              <a:rPr lang="fa-IR" smtClean="0">
                <a:solidFill>
                  <a:prstClr val="black">
                    <a:tint val="75000"/>
                  </a:prstClr>
                </a:solidFill>
              </a:rPr>
              <a:pPr defTabSz="914400"/>
              <a:t>‹#›</a:t>
            </a:fld>
            <a:endParaRPr lang="fa-IR">
              <a:solidFill>
                <a:prstClr val="black">
                  <a:tint val="75000"/>
                </a:prstClr>
              </a:solidFill>
            </a:endParaRPr>
          </a:p>
        </p:txBody>
      </p:sp>
    </p:spTree>
    <p:extLst>
      <p:ext uri="{BB962C8B-B14F-4D97-AF65-F5344CB8AC3E}">
        <p14:creationId xmlns:p14="http://schemas.microsoft.com/office/powerpoint/2010/main" val="1588425811"/>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Lst>
  <p:hf hdr="0" ft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l="14641" t="31250" r="22108" b="11459"/>
          <a:stretch/>
        </p:blipFill>
        <p:spPr>
          <a:xfrm>
            <a:off x="0" y="-61930"/>
            <a:ext cx="9144000" cy="2859759"/>
          </a:xfrm>
          <a:prstGeom prst="rect">
            <a:avLst/>
          </a:prstGeom>
        </p:spPr>
      </p:pic>
      <p:sp>
        <p:nvSpPr>
          <p:cNvPr id="5" name="Rectangle 4"/>
          <p:cNvSpPr/>
          <p:nvPr/>
        </p:nvSpPr>
        <p:spPr>
          <a:xfrm>
            <a:off x="-48039" y="2827380"/>
            <a:ext cx="9192039" cy="584775"/>
          </a:xfrm>
          <a:prstGeom prst="rect">
            <a:avLst/>
          </a:prstGeom>
        </p:spPr>
        <p:txBody>
          <a:bodyPr wrap="square">
            <a:spAutoFit/>
          </a:bodyPr>
          <a:lstStyle/>
          <a:p>
            <a:r>
              <a:rPr lang="fa-IR" sz="3200" b="1" dirty="0">
                <a:solidFill>
                  <a:prstClr val="black"/>
                </a:solidFill>
                <a:latin typeface="B  Yagut"/>
                <a:ea typeface="Calibri"/>
                <a:cs typeface="B Yagut" panose="00000400000000000000" pitchFamily="2" charset="-78"/>
              </a:rPr>
              <a:t>مراقبت های ادغام </a:t>
            </a:r>
            <a:r>
              <a:rPr lang="fa-IR" sz="3200" b="1" dirty="0" smtClean="0">
                <a:solidFill>
                  <a:prstClr val="black"/>
                </a:solidFill>
                <a:latin typeface="B  Yagut"/>
                <a:ea typeface="Calibri"/>
                <a:cs typeface="B Yagut" panose="00000400000000000000" pitchFamily="2" charset="-78"/>
              </a:rPr>
              <a:t>یافته رده </a:t>
            </a:r>
            <a:r>
              <a:rPr lang="fa-IR" sz="3200" b="1" dirty="0">
                <a:solidFill>
                  <a:prstClr val="black"/>
                </a:solidFill>
                <a:latin typeface="B  Yagut"/>
                <a:ea typeface="Calibri"/>
                <a:cs typeface="B Yagut" panose="00000400000000000000" pitchFamily="2" charset="-78"/>
              </a:rPr>
              <a:t>سنی 18</a:t>
            </a:r>
            <a:r>
              <a:rPr lang="fa-IR" sz="3200" b="1" dirty="0" smtClean="0">
                <a:solidFill>
                  <a:prstClr val="black"/>
                </a:solidFill>
                <a:latin typeface="B  Yagut"/>
                <a:ea typeface="Calibri"/>
                <a:cs typeface="B Yagut" panose="00000400000000000000" pitchFamily="2" charset="-78"/>
              </a:rPr>
              <a:t>تا29سال</a:t>
            </a:r>
            <a:r>
              <a:rPr lang="fa-IR" sz="2800" b="1" dirty="0" smtClean="0">
                <a:solidFill>
                  <a:prstClr val="black"/>
                </a:solidFill>
                <a:latin typeface="B  Yagut"/>
                <a:ea typeface="Calibri"/>
                <a:cs typeface="B Yagut" panose="00000400000000000000" pitchFamily="2" charset="-78"/>
              </a:rPr>
              <a:t>(ویژه </a:t>
            </a:r>
            <a:r>
              <a:rPr lang="fa-IR" sz="2800" b="1" dirty="0">
                <a:solidFill>
                  <a:prstClr val="black"/>
                </a:solidFill>
                <a:latin typeface="B  Yagut"/>
                <a:ea typeface="Calibri"/>
                <a:cs typeface="B Yagut" panose="00000400000000000000" pitchFamily="2" charset="-78"/>
              </a:rPr>
              <a:t>غیرپزشک)</a:t>
            </a:r>
          </a:p>
        </p:txBody>
      </p:sp>
      <p:sp>
        <p:nvSpPr>
          <p:cNvPr id="3" name="Rectangle 2"/>
          <p:cNvSpPr/>
          <p:nvPr/>
        </p:nvSpPr>
        <p:spPr>
          <a:xfrm>
            <a:off x="0" y="4061580"/>
            <a:ext cx="9144000" cy="892552"/>
          </a:xfrm>
          <a:prstGeom prst="rect">
            <a:avLst/>
          </a:prstGeom>
        </p:spPr>
        <p:txBody>
          <a:bodyPr wrap="square">
            <a:spAutoFit/>
          </a:bodyPr>
          <a:lstStyle/>
          <a:p>
            <a:r>
              <a:rPr lang="fa-IR" sz="2800" dirty="0" smtClean="0">
                <a:solidFill>
                  <a:prstClr val="black"/>
                </a:solidFill>
                <a:cs typeface="B Yagut" panose="00000400000000000000" pitchFamily="2" charset="-78"/>
              </a:rPr>
              <a:t>جلسه هشتم(بخش اول) </a:t>
            </a:r>
          </a:p>
          <a:p>
            <a:r>
              <a:rPr lang="fa-IR" sz="2400" dirty="0" smtClean="0">
                <a:solidFill>
                  <a:prstClr val="black"/>
                </a:solidFill>
                <a:cs typeface="B Yagut" panose="00000400000000000000" pitchFamily="2" charset="-78"/>
              </a:rPr>
              <a:t>ارزیابی وضعیت فعالیت بدنی در جوانان</a:t>
            </a:r>
            <a:endParaRPr lang="fa-IR" sz="2400" dirty="0">
              <a:solidFill>
                <a:prstClr val="black"/>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18132394"/>
      </p:ext>
    </p:extLst>
  </p:cSld>
  <p:clrMapOvr>
    <a:masterClrMapping/>
  </p:clrMapOvr>
  <mc:AlternateContent xmlns:mc="http://schemas.openxmlformats.org/markup-compatibility/2006">
    <mc:Choice xmlns:p14="http://schemas.microsoft.com/office/powerpoint/2010/main" Requires="p14">
      <p:transition p14:dur="0" advTm="49245"/>
    </mc:Choice>
    <mc:Fallback>
      <p:transition advTm="49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10</a:t>
            </a:fld>
            <a:endParaRPr lang="fa-IR">
              <a:solidFill>
                <a:prstClr val="black">
                  <a:tint val="75000"/>
                </a:prstClr>
              </a:solidFill>
            </a:endParaRPr>
          </a:p>
        </p:txBody>
      </p:sp>
      <p:sp>
        <p:nvSpPr>
          <p:cNvPr id="10" name="Content Placeholder 2"/>
          <p:cNvSpPr txBox="1">
            <a:spLocks/>
          </p:cNvSpPr>
          <p:nvPr/>
        </p:nvSpPr>
        <p:spPr>
          <a:xfrm>
            <a:off x="224307" y="228600"/>
            <a:ext cx="8767293" cy="2895600"/>
          </a:xfrm>
          <a:prstGeom prst="rect">
            <a:avLst/>
          </a:prstGeom>
        </p:spPr>
        <p:txBody>
          <a:bodyPr vert="horz" lIns="91440" tIns="45720" rIns="91440" bIns="45720" rtlCol="1">
            <a:normAutofit fontScale="25000" lnSpcReduction="20000"/>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lnSpc>
                <a:spcPct val="107000"/>
              </a:lnSpc>
              <a:buNone/>
            </a:pPr>
            <a:endParaRPr lang="fa-IR" sz="11200" dirty="0" smtClean="0">
              <a:solidFill>
                <a:prstClr val="black"/>
              </a:solidFill>
              <a:ea typeface="Times New Roman"/>
              <a:cs typeface="B Yagut" pitchFamily="2" charset="-78"/>
            </a:endParaRPr>
          </a:p>
          <a:p>
            <a:pPr marL="0" lvl="0" indent="0" algn="just">
              <a:lnSpc>
                <a:spcPct val="107000"/>
              </a:lnSpc>
              <a:buNone/>
            </a:pPr>
            <a:r>
              <a:rPr lang="fa-IR" sz="11200" dirty="0" smtClean="0">
                <a:solidFill>
                  <a:prstClr val="black"/>
                </a:solidFill>
                <a:ea typeface="Times New Roman"/>
                <a:cs typeface="B Yagut" pitchFamily="2" charset="-78"/>
              </a:rPr>
              <a:t>تاثیرفعالیت </a:t>
            </a:r>
            <a:r>
              <a:rPr lang="fa-IR" sz="11200" dirty="0">
                <a:solidFill>
                  <a:prstClr val="black"/>
                </a:solidFill>
                <a:ea typeface="Times New Roman"/>
                <a:cs typeface="B Yagut" pitchFamily="2" charset="-78"/>
              </a:rPr>
              <a:t>بدنی </a:t>
            </a:r>
            <a:r>
              <a:rPr lang="fa-IR" sz="11200" dirty="0" smtClean="0">
                <a:solidFill>
                  <a:prstClr val="black"/>
                </a:solidFill>
                <a:ea typeface="Times New Roman"/>
                <a:cs typeface="B Yagut" pitchFamily="2" charset="-78"/>
              </a:rPr>
              <a:t>بر </a:t>
            </a:r>
            <a:r>
              <a:rPr lang="fa-IR" sz="11200" dirty="0">
                <a:solidFill>
                  <a:prstClr val="black"/>
                </a:solidFill>
                <a:ea typeface="Times New Roman"/>
                <a:cs typeface="B Yagut" pitchFamily="2" charset="-78"/>
              </a:rPr>
              <a:t>دستگاه گوارش </a:t>
            </a:r>
            <a:r>
              <a:rPr lang="fa-IR" sz="11200" dirty="0" smtClean="0">
                <a:solidFill>
                  <a:prstClr val="black"/>
                </a:solidFill>
                <a:ea typeface="Times New Roman"/>
                <a:cs typeface="B Yagut" pitchFamily="2" charset="-78"/>
              </a:rPr>
              <a:t>جوان:</a:t>
            </a:r>
          </a:p>
          <a:p>
            <a:pPr marL="0" lvl="0" indent="0" algn="just">
              <a:lnSpc>
                <a:spcPct val="170000"/>
              </a:lnSpc>
              <a:buNone/>
            </a:pPr>
            <a:r>
              <a:rPr lang="fa-IR" sz="11600" dirty="0" smtClean="0">
                <a:solidFill>
                  <a:prstClr val="black"/>
                </a:solidFill>
                <a:ea typeface="Times New Roman"/>
                <a:cs typeface="B Yagut" pitchFamily="2" charset="-78"/>
              </a:rPr>
              <a:t> </a:t>
            </a:r>
            <a:r>
              <a:rPr lang="fa-IR" sz="8800" dirty="0">
                <a:cs typeface="B Yagut" panose="00000400000000000000" pitchFamily="2" charset="-78"/>
              </a:rPr>
              <a:t>شناخته شده‌ترین اثرات فعاليت بدني مناسب بر سیستم گوارش، افزایش حرکات روده و جلوگیری از یبوست مزمن </a:t>
            </a:r>
            <a:r>
              <a:rPr lang="fa-IR" sz="8800" dirty="0" smtClean="0">
                <a:cs typeface="B Yagut" panose="00000400000000000000" pitchFamily="2" charset="-78"/>
              </a:rPr>
              <a:t>است.فعالیت </a:t>
            </a:r>
            <a:r>
              <a:rPr lang="fa-IR" sz="8800" dirty="0">
                <a:cs typeface="B Yagut" panose="00000400000000000000" pitchFamily="2" charset="-78"/>
              </a:rPr>
              <a:t>بدنی با تسریع حركت مواد غذایی در دستگاه گوارش مانع از سرطاني شدن سلول‌هاي دستگاه گوارش می </a:t>
            </a:r>
            <a:r>
              <a:rPr lang="fa-IR" sz="8800" dirty="0" smtClean="0">
                <a:cs typeface="B Yagut" panose="00000400000000000000" pitchFamily="2" charset="-78"/>
              </a:rPr>
              <a:t>شود.</a:t>
            </a:r>
          </a:p>
          <a:p>
            <a:pPr marL="0" lvl="0" indent="0" algn="just">
              <a:lnSpc>
                <a:spcPct val="170000"/>
              </a:lnSpc>
              <a:buNone/>
            </a:pPr>
            <a:endParaRPr lang="fa-IR" sz="8800" dirty="0">
              <a:cs typeface="B Yagut" panose="00000400000000000000" pitchFamily="2" charset="-78"/>
            </a:endParaRPr>
          </a:p>
          <a:p>
            <a:pPr marL="0" indent="0">
              <a:lnSpc>
                <a:spcPct val="127000"/>
              </a:lnSpc>
              <a:buNone/>
            </a:pPr>
            <a:endParaRPr lang="fa-IR" sz="4800" dirty="0" smtClean="0">
              <a:solidFill>
                <a:prstClr val="black"/>
              </a:solidFill>
              <a:ea typeface="Times New Roman"/>
              <a:cs typeface="B Yagut" pitchFamily="2" charset="-78"/>
            </a:endParaRPr>
          </a:p>
          <a:p>
            <a:pPr marL="0" indent="0" algn="just">
              <a:lnSpc>
                <a:spcPct val="107000"/>
              </a:lnSpc>
              <a:buNone/>
            </a:pPr>
            <a:r>
              <a:rPr lang="fa-IR" sz="11200" dirty="0">
                <a:solidFill>
                  <a:prstClr val="black"/>
                </a:solidFill>
                <a:ea typeface="Times New Roman"/>
                <a:cs typeface="B Yagut" pitchFamily="2" charset="-78"/>
              </a:rPr>
              <a:t>تاثیرفعالیت بدنی  بر سلامت روان جوان:</a:t>
            </a:r>
          </a:p>
          <a:p>
            <a:pPr marL="0" indent="0" algn="justLow">
              <a:lnSpc>
                <a:spcPct val="170000"/>
              </a:lnSpc>
              <a:buFont typeface="Arial" pitchFamily="34" charset="0"/>
              <a:buNone/>
            </a:pPr>
            <a:r>
              <a:rPr lang="fa-IR" sz="8800" dirty="0" smtClean="0">
                <a:cs typeface="B Yagut" panose="00000400000000000000" pitchFamily="2" charset="-78"/>
              </a:rPr>
              <a:t>فعاليت ورزشي منظم با كاهش فعاليت‌هاي پيچيده مغزي همراه است. فعاليت بدني منظم و ورزش موجب بهبود اختلالات خواب و تسهيل در روند به خواب رفتن و پيشگيري از ابتلا به اضطراب و افسردگي می‌شود.</a:t>
            </a:r>
          </a:p>
          <a:p>
            <a:pPr marL="0" indent="0" algn="justLow">
              <a:lnSpc>
                <a:spcPct val="170000"/>
              </a:lnSpc>
              <a:buFont typeface="Arial" pitchFamily="34" charset="0"/>
              <a:buNone/>
            </a:pPr>
            <a:endParaRPr lang="fa-IR" sz="4800" dirty="0" smtClean="0">
              <a:cs typeface="B Yagut" panose="00000400000000000000" pitchFamily="2" charset="-78"/>
            </a:endParaRPr>
          </a:p>
          <a:p>
            <a:pPr marL="0" indent="0" algn="justLow">
              <a:lnSpc>
                <a:spcPct val="170000"/>
              </a:lnSpc>
              <a:buFont typeface="Arial" pitchFamily="34" charset="0"/>
              <a:buNone/>
            </a:pPr>
            <a:endParaRPr lang="en-US" sz="8800" dirty="0">
              <a:cs typeface="B Yagut" panose="00000400000000000000" pitchFamily="2" charset="-78"/>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31844590"/>
      </p:ext>
    </p:extLst>
  </p:cSld>
  <p:clrMapOvr>
    <a:masterClrMapping/>
  </p:clrMapOvr>
  <mc:AlternateContent xmlns:mc="http://schemas.openxmlformats.org/markup-compatibility/2006" xmlns:p14="http://schemas.microsoft.com/office/powerpoint/2010/main">
    <mc:Choice Requires="p14">
      <p:transition spd="slow" p14:dur="2000" advTm="98225"/>
    </mc:Choice>
    <mc:Fallback xmlns="">
      <p:transition spd="slow" advTm="98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204246"/>
            <a:ext cx="8229600" cy="3489325"/>
          </a:xfrm>
        </p:spPr>
        <p:txBody>
          <a:bodyPr>
            <a:normAutofit fontScale="32500" lnSpcReduction="20000"/>
          </a:bodyPr>
          <a:lstStyle/>
          <a:p>
            <a:pPr marL="0" lvl="0" indent="0" algn="justLow">
              <a:lnSpc>
                <a:spcPct val="170000"/>
              </a:lnSpc>
              <a:buSzPts val="1200"/>
              <a:buNone/>
            </a:pPr>
            <a:r>
              <a:rPr lang="fa-IR" sz="6800" dirty="0" smtClean="0">
                <a:solidFill>
                  <a:prstClr val="black"/>
                </a:solidFill>
                <a:ea typeface="Times New Roman"/>
                <a:cs typeface="B Yagut" pitchFamily="2" charset="-78"/>
              </a:rPr>
              <a:t>- كاهش علايم  بيماري‌ها </a:t>
            </a:r>
          </a:p>
          <a:p>
            <a:pPr marL="0" lvl="0" indent="0" algn="justLow">
              <a:lnSpc>
                <a:spcPct val="170000"/>
              </a:lnSpc>
              <a:buSzPts val="1200"/>
              <a:buNone/>
            </a:pPr>
            <a:r>
              <a:rPr lang="fa-IR" sz="6800" dirty="0" smtClean="0">
                <a:solidFill>
                  <a:prstClr val="black"/>
                </a:solidFill>
                <a:ea typeface="Times New Roman"/>
                <a:cs typeface="B Yagut" pitchFamily="2" charset="-78"/>
              </a:rPr>
              <a:t>- استحكام استخوان‌ها </a:t>
            </a:r>
          </a:p>
          <a:p>
            <a:pPr marL="0" lvl="0" indent="0" algn="justLow">
              <a:lnSpc>
                <a:spcPct val="170000"/>
              </a:lnSpc>
              <a:buSzPts val="1200"/>
              <a:buNone/>
            </a:pPr>
            <a:r>
              <a:rPr lang="fa-IR" sz="6800" dirty="0" smtClean="0">
                <a:solidFill>
                  <a:prstClr val="black"/>
                </a:solidFill>
                <a:ea typeface="Times New Roman"/>
                <a:cs typeface="B Yagut" pitchFamily="2" charset="-78"/>
              </a:rPr>
              <a:t>- پيشگيري از ابتلا یا کنترل بيماري قند </a:t>
            </a:r>
          </a:p>
          <a:p>
            <a:pPr marL="0" lvl="0" indent="0" algn="justLow">
              <a:lnSpc>
                <a:spcPct val="170000"/>
              </a:lnSpc>
              <a:buSzPts val="1200"/>
              <a:buNone/>
            </a:pPr>
            <a:r>
              <a:rPr lang="fa-IR" sz="6800" dirty="0" smtClean="0">
                <a:solidFill>
                  <a:prstClr val="black"/>
                </a:solidFill>
                <a:ea typeface="Times New Roman"/>
                <a:cs typeface="B Yagut" pitchFamily="2" charset="-78"/>
              </a:rPr>
              <a:t> - کمک به سلامت قلب و عروق </a:t>
            </a:r>
          </a:p>
          <a:p>
            <a:pPr marL="0" lvl="0" indent="0" algn="justLow">
              <a:lnSpc>
                <a:spcPct val="170000"/>
              </a:lnSpc>
              <a:buSzPts val="1200"/>
              <a:buNone/>
            </a:pPr>
            <a:r>
              <a:rPr lang="fa-IR" sz="6800" dirty="0" smtClean="0">
                <a:solidFill>
                  <a:prstClr val="black"/>
                </a:solidFill>
                <a:ea typeface="Times New Roman"/>
                <a:cs typeface="B Yagut" pitchFamily="2" charset="-78"/>
              </a:rPr>
              <a:t>- پيشگيري از ابتلا به سرطان</a:t>
            </a:r>
            <a:endParaRPr lang="fa-IR" sz="6800" dirty="0"/>
          </a:p>
        </p:txBody>
      </p:sp>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11</a:t>
            </a:fld>
            <a:endParaRPr lang="fa-IR">
              <a:solidFill>
                <a:prstClr val="black">
                  <a:tint val="75000"/>
                </a:prstClr>
              </a:solidFill>
            </a:endParaRPr>
          </a:p>
        </p:txBody>
      </p:sp>
      <p:sp>
        <p:nvSpPr>
          <p:cNvPr id="5" name="Rectangle 4"/>
          <p:cNvSpPr/>
          <p:nvPr/>
        </p:nvSpPr>
        <p:spPr>
          <a:xfrm>
            <a:off x="3429000" y="2536808"/>
            <a:ext cx="5486400" cy="639534"/>
          </a:xfrm>
          <a:prstGeom prst="rect">
            <a:avLst/>
          </a:prstGeom>
        </p:spPr>
        <p:txBody>
          <a:bodyPr wrap="square">
            <a:spAutoFit/>
          </a:bodyPr>
          <a:lstStyle/>
          <a:p>
            <a:pPr>
              <a:lnSpc>
                <a:spcPct val="127000"/>
              </a:lnSpc>
            </a:pPr>
            <a:r>
              <a:rPr lang="fa-IR" sz="2800" dirty="0">
                <a:solidFill>
                  <a:prstClr val="black"/>
                </a:solidFill>
                <a:ea typeface="Times New Roman"/>
                <a:cs typeface="B Yagut" pitchFamily="2" charset="-78"/>
              </a:rPr>
              <a:t>ساير اثرات مثبت فعاليت بدنی بر </a:t>
            </a:r>
            <a:r>
              <a:rPr lang="fa-IR" sz="2800" dirty="0" smtClean="0">
                <a:solidFill>
                  <a:prstClr val="black"/>
                </a:solidFill>
                <a:ea typeface="Times New Roman"/>
                <a:cs typeface="B Yagut" pitchFamily="2" charset="-78"/>
              </a:rPr>
              <a:t>بدن جوان:</a:t>
            </a:r>
            <a:endParaRPr lang="en-US" sz="2800" dirty="0">
              <a:solidFill>
                <a:prstClr val="black"/>
              </a:solidFill>
              <a:ea typeface="Times New Roman"/>
              <a:cs typeface="B Yagut" pitchFamily="2" charset="-78"/>
            </a:endParaRPr>
          </a:p>
        </p:txBody>
      </p:sp>
      <p:sp>
        <p:nvSpPr>
          <p:cNvPr id="6" name="Rectangle 5"/>
          <p:cNvSpPr/>
          <p:nvPr/>
        </p:nvSpPr>
        <p:spPr>
          <a:xfrm>
            <a:off x="152400" y="609600"/>
            <a:ext cx="8763000" cy="1538883"/>
          </a:xfrm>
          <a:prstGeom prst="rect">
            <a:avLst/>
          </a:prstGeom>
        </p:spPr>
        <p:txBody>
          <a:bodyPr wrap="square">
            <a:spAutoFit/>
          </a:bodyPr>
          <a:lstStyle/>
          <a:p>
            <a:r>
              <a:rPr lang="fa-IR" sz="2800" dirty="0">
                <a:solidFill>
                  <a:prstClr val="black"/>
                </a:solidFill>
                <a:ea typeface="Times New Roman"/>
                <a:cs typeface="B Yagut" pitchFamily="2" charset="-78"/>
              </a:rPr>
              <a:t>تاثیر فعالیت بدنی در به تأخیر انداختن پدیده سالمندی: </a:t>
            </a:r>
          </a:p>
          <a:p>
            <a:pPr>
              <a:lnSpc>
                <a:spcPct val="150000"/>
              </a:lnSpc>
            </a:pPr>
            <a:r>
              <a:rPr lang="fa-IR" sz="2200" dirty="0">
                <a:solidFill>
                  <a:prstClr val="black"/>
                </a:solidFill>
                <a:ea typeface="Times New Roman"/>
                <a:cs typeface="B Yagut" pitchFamily="2" charset="-78"/>
              </a:rPr>
              <a:t>با افزایش سن، مصرف انرژی پایه کاهش می‌یابد. ورزش با حفظ </a:t>
            </a:r>
            <a:r>
              <a:rPr lang="fa-IR" sz="2200" dirty="0" smtClean="0">
                <a:solidFill>
                  <a:prstClr val="black"/>
                </a:solidFill>
                <a:ea typeface="Times New Roman"/>
                <a:cs typeface="B Yagut" pitchFamily="2" charset="-78"/>
              </a:rPr>
              <a:t>توده ی </a:t>
            </a:r>
            <a:r>
              <a:rPr lang="fa-IR" sz="2200" dirty="0">
                <a:solidFill>
                  <a:prstClr val="black"/>
                </a:solidFill>
                <a:ea typeface="Times New Roman"/>
                <a:cs typeface="B Yagut" pitchFamily="2" charset="-78"/>
              </a:rPr>
              <a:t>عضلانی مانع از کاهش مصرف انرژی پایه می‌گردد. </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7852023"/>
      </p:ext>
    </p:extLst>
  </p:cSld>
  <p:clrMapOvr>
    <a:masterClrMapping/>
  </p:clrMapOvr>
  <mc:AlternateContent xmlns:mc="http://schemas.openxmlformats.org/markup-compatibility/2006" xmlns:p14="http://schemas.microsoft.com/office/powerpoint/2010/main">
    <mc:Choice Requires="p14">
      <p:transition spd="slow" p14:dur="2000" advTm="107532"/>
    </mc:Choice>
    <mc:Fallback xmlns="">
      <p:transition spd="slow" advTm="107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A8B4ED13-EBA7-4896-8486-DA7F6ED059BE}" type="slidenum">
              <a:rPr lang="fa-IR" smtClean="0">
                <a:solidFill>
                  <a:prstClr val="black">
                    <a:tint val="75000"/>
                  </a:prstClr>
                </a:solidFill>
              </a:rPr>
              <a:pPr/>
              <a:t>12</a:t>
            </a:fld>
            <a:endParaRPr lang="fa-IR">
              <a:solidFill>
                <a:prstClr val="black">
                  <a:tint val="75000"/>
                </a:prstClr>
              </a:solidFill>
            </a:endParaRPr>
          </a:p>
        </p:txBody>
      </p:sp>
      <p:pic>
        <p:nvPicPr>
          <p:cNvPr id="4" name="Picture 3" descr="D:\کارگاه های داخلی\98\کارگاه فعالیت بدنی سام و بیمار دی 98\هرم فعالیت فیزیکی.JPG"/>
          <p:cNvPicPr/>
          <p:nvPr/>
        </p:nvPicPr>
        <p:blipFill rotWithShape="1">
          <a:blip r:embed="rId4">
            <a:extLst>
              <a:ext uri="{28A0092B-C50C-407E-A947-70E740481C1C}">
                <a14:useLocalDpi xmlns:a14="http://schemas.microsoft.com/office/drawing/2010/main" val="0"/>
              </a:ext>
            </a:extLst>
          </a:blip>
          <a:srcRect l="6746" r="13146" b="5289"/>
          <a:stretch/>
        </p:blipFill>
        <p:spPr bwMode="auto">
          <a:xfrm>
            <a:off x="3200936" y="608540"/>
            <a:ext cx="4876800" cy="6248400"/>
          </a:xfrm>
          <a:prstGeom prst="rect">
            <a:avLst/>
          </a:prstGeom>
          <a:noFill/>
          <a:extLst/>
        </p:spPr>
      </p:pic>
      <p:sp>
        <p:nvSpPr>
          <p:cNvPr id="5" name="Rectangle 4"/>
          <p:cNvSpPr/>
          <p:nvPr/>
        </p:nvSpPr>
        <p:spPr>
          <a:xfrm>
            <a:off x="0" y="0"/>
            <a:ext cx="9144000" cy="619272"/>
          </a:xfrm>
          <a:prstGeom prst="rect">
            <a:avLst/>
          </a:prstGeom>
        </p:spPr>
        <p:txBody>
          <a:bodyPr wrap="square">
            <a:spAutoFit/>
          </a:bodyPr>
          <a:lstStyle/>
          <a:p>
            <a:pPr lvl="0" algn="ctr" defTabSz="914400">
              <a:lnSpc>
                <a:spcPct val="107000"/>
              </a:lnSpc>
              <a:spcBef>
                <a:spcPct val="20000"/>
              </a:spcBef>
            </a:pPr>
            <a:r>
              <a:rPr lang="ar-SA" sz="3200" dirty="0">
                <a:solidFill>
                  <a:srgbClr val="000000"/>
                </a:solidFill>
                <a:latin typeface="Times New Roman" panose="02020603050405020304" pitchFamily="18" charset="0"/>
                <a:ea typeface="Calibri" panose="020F0502020204030204" pitchFamily="34" charset="0"/>
                <a:cs typeface="B Yagut" panose="00000400000000000000" pitchFamily="2" charset="-78"/>
              </a:rPr>
              <a:t>ميزان فعاليت بدني توصيه شده با توجه به هرم فعالیت بدنی </a:t>
            </a:r>
            <a:endParaRPr lang="en-US" sz="2800" dirty="0">
              <a:solidFill>
                <a:srgbClr val="000000"/>
              </a:solidFill>
              <a:latin typeface="Calibri" panose="020F0502020204030204" pitchFamily="34" charset="0"/>
              <a:ea typeface="Calibri" panose="020F0502020204030204" pitchFamily="34" charset="0"/>
              <a:cs typeface="B Yagut" panose="00000400000000000000" pitchFamily="2" charset="-78"/>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p:cNvPicPr/>
          <p:nvPr/>
        </p:nvPicPr>
        <p:blipFill>
          <a:blip r:embed="rId6"/>
          <a:srcRect/>
          <a:stretch>
            <a:fillRect/>
          </a:stretch>
        </p:blipFill>
        <p:spPr bwMode="auto">
          <a:xfrm>
            <a:off x="0" y="4480788"/>
            <a:ext cx="2742128" cy="2362200"/>
          </a:xfrm>
          <a:prstGeom prst="rect">
            <a:avLst/>
          </a:prstGeom>
          <a:noFill/>
          <a:ln w="9525">
            <a:noFill/>
            <a:miter lim="800000"/>
            <a:headEnd/>
            <a:tailEnd/>
          </a:ln>
        </p:spPr>
      </p:pic>
    </p:spTree>
    <p:extLst>
      <p:ext uri="{BB962C8B-B14F-4D97-AF65-F5344CB8AC3E}">
        <p14:creationId xmlns:p14="http://schemas.microsoft.com/office/powerpoint/2010/main" val="2048086849"/>
      </p:ext>
    </p:extLst>
  </p:cSld>
  <p:clrMapOvr>
    <a:masterClrMapping/>
  </p:clrMapOvr>
  <mc:AlternateContent xmlns:mc="http://schemas.openxmlformats.org/markup-compatibility/2006" xmlns:p14="http://schemas.microsoft.com/office/powerpoint/2010/main">
    <mc:Choice Requires="p14">
      <p:transition spd="slow" p14:dur="2000" advTm="138345"/>
    </mc:Choice>
    <mc:Fallback xmlns="">
      <p:transition spd="slow" advTm="138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13</a:t>
            </a:fld>
            <a:endParaRPr lang="fa-IR">
              <a:solidFill>
                <a:prstClr val="black">
                  <a:tint val="75000"/>
                </a:prst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96742234"/>
              </p:ext>
            </p:extLst>
          </p:nvPr>
        </p:nvGraphicFramePr>
        <p:xfrm>
          <a:off x="244699" y="1537635"/>
          <a:ext cx="8756560" cy="3948765"/>
        </p:xfrm>
        <a:graphic>
          <a:graphicData uri="http://schemas.openxmlformats.org/drawingml/2006/table">
            <a:tbl>
              <a:tblPr rtl="1" firstRow="1" bandRow="1">
                <a:tableStyleId>{5C22544A-7EE6-4342-B048-85BDC9FD1C3A}</a:tableStyleId>
              </a:tblPr>
              <a:tblGrid>
                <a:gridCol w="2946400"/>
                <a:gridCol w="1639551"/>
                <a:gridCol w="1933978"/>
                <a:gridCol w="2236631"/>
              </a:tblGrid>
              <a:tr h="729916">
                <a:tc>
                  <a:txBody>
                    <a:bodyPr/>
                    <a:lstStyle/>
                    <a:p>
                      <a:pPr algn="ctr" rtl="0"/>
                      <a:r>
                        <a:rPr lang="fa-IR" sz="1800" b="1" kern="1200" dirty="0" smtClean="0">
                          <a:solidFill>
                            <a:schemeClr val="tx1"/>
                          </a:solidFill>
                          <a:latin typeface="+mn-lt"/>
                          <a:ea typeface="+mn-ea"/>
                          <a:cs typeface="B Yagut" panose="00000400000000000000" pitchFamily="2" charset="-78"/>
                        </a:rPr>
                        <a:t>نوع دسته بندی</a:t>
                      </a:r>
                      <a:endParaRPr lang="fa-IR" sz="1800" b="1" kern="120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gridSpan="3">
                  <a:txBody>
                    <a:bodyPr/>
                    <a:lstStyle/>
                    <a:p>
                      <a:pPr marL="0" algn="ctr" defTabSz="914400" rtl="0" eaLnBrk="1" latinLnBrk="0" hangingPunct="1"/>
                      <a:r>
                        <a:rPr lang="fa-IR" sz="1800" b="1" kern="1200" dirty="0" smtClean="0">
                          <a:solidFill>
                            <a:schemeClr val="tx1"/>
                          </a:solidFill>
                          <a:latin typeface="+mn-lt"/>
                          <a:ea typeface="+mn-ea"/>
                          <a:cs typeface="B Yagut" panose="00000400000000000000" pitchFamily="2" charset="-78"/>
                        </a:rPr>
                        <a:t>گروه بندی فعالیت بدنی </a:t>
                      </a:r>
                      <a:endParaRPr lang="fa-IR" sz="1800" b="1" kern="120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hMerge="1">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29916">
                <a:tc>
                  <a:txBody>
                    <a:bodyPr/>
                    <a:lstStyle/>
                    <a:p>
                      <a:pPr marL="0" algn="ctr" defTabSz="914400" rtl="0" eaLnBrk="1" latinLnBrk="0" hangingPunct="1"/>
                      <a:r>
                        <a:rPr lang="fa-IR" sz="1800" b="1" kern="1200" noProof="0" dirty="0" smtClean="0">
                          <a:solidFill>
                            <a:schemeClr val="tx1"/>
                          </a:solidFill>
                          <a:latin typeface="+mn-lt"/>
                          <a:ea typeface="+mn-ea"/>
                          <a:cs typeface="B Yagut" panose="00000400000000000000" pitchFamily="2" charset="-78"/>
                        </a:rPr>
                        <a:t> فعاليت‌هاي انجام شده در طول يك شبانه روز </a:t>
                      </a:r>
                      <a:endParaRPr lang="fa-IR" sz="1800" b="1" kern="120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a-IR" sz="1800" b="1" kern="1200" noProof="0" dirty="0" smtClean="0">
                          <a:solidFill>
                            <a:schemeClr val="tx1"/>
                          </a:solidFill>
                          <a:latin typeface="+mn-lt"/>
                          <a:ea typeface="+mn-ea"/>
                          <a:cs typeface="B Yagut" panose="00000400000000000000" pitchFamily="2" charset="-78"/>
                        </a:rPr>
                        <a:t>زمان كار</a:t>
                      </a:r>
                    </a:p>
                    <a:p>
                      <a:pPr marL="0" algn="ctr" defTabSz="914400" rtl="0" eaLnBrk="1" latinLnBrk="0" hangingPunct="1"/>
                      <a:endParaRPr lang="fa-IR" sz="1800" b="1" kern="120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a-IR" sz="1800" b="1" kern="1200" noProof="0" dirty="0" smtClean="0">
                          <a:solidFill>
                            <a:schemeClr val="tx1"/>
                          </a:solidFill>
                          <a:latin typeface="+mn-lt"/>
                          <a:ea typeface="+mn-ea"/>
                          <a:cs typeface="B Yagut" panose="00000400000000000000" pitchFamily="2" charset="-78"/>
                        </a:rPr>
                        <a:t> ا ستراحت</a:t>
                      </a:r>
                    </a:p>
                    <a:p>
                      <a:pPr marL="0" algn="ctr" defTabSz="914400" rtl="0" eaLnBrk="1" latinLnBrk="0" hangingPunct="1"/>
                      <a:endParaRPr lang="fa-IR" sz="1800" b="1" kern="120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a-IR" sz="1800" b="1" kern="1200" noProof="0" dirty="0" smtClean="0">
                          <a:solidFill>
                            <a:schemeClr val="tx1"/>
                          </a:solidFill>
                          <a:latin typeface="+mn-lt"/>
                          <a:ea typeface="+mn-ea"/>
                          <a:cs typeface="B Yagut" panose="00000400000000000000" pitchFamily="2" charset="-78"/>
                        </a:rPr>
                        <a:t>سرگرمي و تفريح </a:t>
                      </a:r>
                    </a:p>
                    <a:p>
                      <a:pPr marL="0" algn="ctr" defTabSz="914400" rtl="0" eaLnBrk="1" latinLnBrk="0" hangingPunct="1"/>
                      <a:endParaRPr lang="fa-IR" sz="1800" b="1" kern="120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1042737">
                <a:tc>
                  <a:txBody>
                    <a:bodyPr/>
                    <a:lstStyle/>
                    <a:p>
                      <a:pPr marL="0" algn="ctr" defTabSz="914400" rtl="0" eaLnBrk="1" latinLnBrk="0" hangingPunct="1"/>
                      <a:endParaRPr lang="fa-IR" sz="1800" b="1" kern="120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tc>
                  <a:txBody>
                    <a:bodyPr/>
                    <a:lstStyle/>
                    <a:p>
                      <a:pPr marL="0" algn="ctr" defTabSz="914400" rtl="0" eaLnBrk="1" latinLnBrk="0" hangingPunct="1"/>
                      <a:r>
                        <a:rPr lang="fa-IR" sz="1800" b="1" kern="1200" noProof="0" dirty="0" smtClean="0">
                          <a:solidFill>
                            <a:schemeClr val="tx1"/>
                          </a:solidFill>
                          <a:latin typeface="+mn-lt"/>
                          <a:ea typeface="+mn-ea"/>
                          <a:cs typeface="B Yagut" panose="00000400000000000000" pitchFamily="2" charset="-78"/>
                        </a:rPr>
                        <a:t>فعاليت ورزشي</a:t>
                      </a:r>
                      <a:endParaRPr lang="fa-IR" sz="1800" b="1" kern="120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fa-IR" sz="1800" b="1" kern="1200" noProof="0" dirty="0" smtClean="0">
                          <a:solidFill>
                            <a:schemeClr val="tx1"/>
                          </a:solidFill>
                          <a:latin typeface="+mn-lt"/>
                          <a:ea typeface="+mn-ea"/>
                          <a:cs typeface="B Yagut" panose="00000400000000000000" pitchFamily="2" charset="-78"/>
                        </a:rPr>
                        <a:t>حفظ سلامتي و </a:t>
                      </a:r>
                      <a:r>
                        <a:rPr kumimoji="0" lang="fa-IR" sz="1800" b="1"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كارايي بدن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a-IR" sz="1800" b="1" kern="1200" noProof="0" dirty="0" smtClean="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ديگر فعاليت‌ها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a-IR" sz="1800" b="1" kern="1200" noProof="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729916">
                <a:tc>
                  <a:txBody>
                    <a:bodyPr/>
                    <a:lstStyle/>
                    <a:p>
                      <a:pPr marL="0" algn="ctr" defTabSz="914400" rtl="0" eaLnBrk="1" latinLnBrk="0" hangingPunct="1"/>
                      <a:r>
                        <a:rPr lang="fa-IR" sz="1800" b="1" kern="1200" noProof="0" dirty="0" smtClean="0">
                          <a:solidFill>
                            <a:schemeClr val="tx1"/>
                          </a:solidFill>
                          <a:latin typeface="+mn-lt"/>
                          <a:ea typeface="+mn-ea"/>
                          <a:cs typeface="B Yagut" panose="00000400000000000000" pitchFamily="2" charset="-78"/>
                        </a:rPr>
                        <a:t>ميزان انرژي مصرف شده درر ضمن فعالیت</a:t>
                      </a:r>
                      <a:endParaRPr lang="fa-IR" sz="1800" b="1" kern="120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a-IR" sz="1800" b="1" kern="1200" noProof="0" dirty="0" smtClean="0">
                          <a:solidFill>
                            <a:schemeClr val="tx1"/>
                          </a:solidFill>
                          <a:latin typeface="+mn-lt"/>
                          <a:ea typeface="+mn-ea"/>
                          <a:cs typeface="B Yagut" panose="00000400000000000000" pitchFamily="2" charset="-78"/>
                        </a:rPr>
                        <a:t>سبك</a:t>
                      </a:r>
                      <a:endParaRPr lang="fa-IR" sz="1800" b="1" kern="1200" noProof="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a-IR" sz="1800" b="1" kern="1200" noProof="0" dirty="0" smtClean="0">
                          <a:solidFill>
                            <a:schemeClr val="tx1"/>
                          </a:solidFill>
                          <a:latin typeface="+mn-lt"/>
                          <a:ea typeface="+mn-ea"/>
                          <a:cs typeface="B Yagut" panose="00000400000000000000" pitchFamily="2" charset="-78"/>
                        </a:rPr>
                        <a:t>متوسط</a:t>
                      </a:r>
                    </a:p>
                    <a:p>
                      <a:pPr marL="0" algn="ctr" defTabSz="914400" rtl="0" eaLnBrk="1" latinLnBrk="0" hangingPunct="1"/>
                      <a:endParaRPr lang="fa-IR" sz="1800" b="1" kern="120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fa-IR" sz="1800" b="1" kern="1200" noProof="0" dirty="0" smtClean="0">
                          <a:solidFill>
                            <a:schemeClr val="tx1"/>
                          </a:solidFill>
                          <a:latin typeface="+mn-lt"/>
                          <a:ea typeface="+mn-ea"/>
                          <a:cs typeface="B Yagut" panose="00000400000000000000" pitchFamily="2" charset="-78"/>
                        </a:rPr>
                        <a:t>شديد </a:t>
                      </a:r>
                      <a:endParaRPr lang="fa-IR" sz="1800" b="1" kern="120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716280">
                <a:tc>
                  <a:txBody>
                    <a:bodyPr/>
                    <a:lstStyle/>
                    <a:p>
                      <a:pPr marL="0" algn="ctr" defTabSz="914400" rtl="0" eaLnBrk="1" latinLnBrk="0" hangingPunct="1"/>
                      <a:endParaRPr lang="fa-IR" sz="1800" b="1" kern="120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a-IR" sz="1800" b="1" kern="1200" noProof="0" dirty="0" smtClean="0">
                          <a:solidFill>
                            <a:schemeClr val="tx1"/>
                          </a:solidFill>
                          <a:latin typeface="+mn-lt"/>
                          <a:ea typeface="+mn-ea"/>
                          <a:cs typeface="B Yagut" panose="00000400000000000000" pitchFamily="2" charset="-78"/>
                        </a:rPr>
                        <a:t>هوازی</a:t>
                      </a:r>
                      <a:endParaRPr lang="fa-IR" sz="1800" b="1" kern="1200" noProof="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hMerge="1">
                  <a:txBody>
                    <a:bodyPr/>
                    <a:lstStyle/>
                    <a:p>
                      <a:pPr marL="0" algn="ctr" defTabSz="914400" rtl="0" eaLnBrk="1" latinLnBrk="0" hangingPunct="1"/>
                      <a:endParaRPr lang="fa-IR" sz="1800" b="1" kern="1200" dirty="0">
                        <a:solidFill>
                          <a:schemeClr val="tx1"/>
                        </a:solidFill>
                        <a:latin typeface="+mn-lt"/>
                        <a:ea typeface="+mn-ea"/>
                        <a:cs typeface="B Yagut"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a-IR" sz="1800" b="1" kern="1200" noProof="0" dirty="0" smtClean="0">
                          <a:solidFill>
                            <a:schemeClr val="tx1"/>
                          </a:solidFill>
                          <a:latin typeface="+mn-lt"/>
                          <a:ea typeface="+mn-ea"/>
                          <a:cs typeface="B Yagut" panose="00000400000000000000" pitchFamily="2" charset="-78"/>
                        </a:rPr>
                        <a:t>غير هوازي</a:t>
                      </a:r>
                      <a:endParaRPr lang="fa-IR" sz="1800" b="1" kern="1200" dirty="0">
                        <a:solidFill>
                          <a:schemeClr val="tx1"/>
                        </a:solidFill>
                        <a:latin typeface="+mn-lt"/>
                        <a:ea typeface="+mn-ea"/>
                        <a:cs typeface="B Yagut" panose="00000400000000000000" pitchFamily="2" charset="-7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2583287" y="502294"/>
            <a:ext cx="3600095" cy="584775"/>
          </a:xfrm>
          <a:prstGeom prst="rect">
            <a:avLst/>
          </a:prstGeom>
        </p:spPr>
        <p:txBody>
          <a:bodyPr wrap="square">
            <a:spAutoFit/>
          </a:bodyPr>
          <a:lstStyle/>
          <a:p>
            <a:pPr lvl="0" algn="ctr" defTabSz="914400" rtl="0"/>
            <a:r>
              <a:rPr lang="fa-IR" sz="3200" dirty="0">
                <a:solidFill>
                  <a:prstClr val="black"/>
                </a:solidFill>
                <a:cs typeface="B Yagut" panose="00000400000000000000" pitchFamily="2" charset="-78"/>
              </a:rPr>
              <a:t>انواع  فعالیت بدنی</a:t>
            </a:r>
          </a:p>
        </p:txBody>
      </p:sp>
      <p:pic>
        <p:nvPicPr>
          <p:cNvPr id="50" name="Audio 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3018854"/>
      </p:ext>
    </p:extLst>
  </p:cSld>
  <p:clrMapOvr>
    <a:masterClrMapping/>
  </p:clrMapOvr>
  <mc:AlternateContent xmlns:mc="http://schemas.openxmlformats.org/markup-compatibility/2006" xmlns:p14="http://schemas.microsoft.com/office/powerpoint/2010/main">
    <mc:Choice Requires="p14">
      <p:transition spd="slow" p14:dur="2000" advTm="173805"/>
    </mc:Choice>
    <mc:Fallback xmlns="">
      <p:transition spd="slow" advTm="17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14</a:t>
            </a:fld>
            <a:endParaRPr lang="fa-IR">
              <a:solidFill>
                <a:prstClr val="black">
                  <a:tint val="75000"/>
                </a:prstClr>
              </a:solidFill>
            </a:endParaRPr>
          </a:p>
        </p:txBody>
      </p:sp>
      <p:sp>
        <p:nvSpPr>
          <p:cNvPr id="5" name="Rectangle 2"/>
          <p:cNvSpPr>
            <a:spLocks noChangeArrowheads="1"/>
          </p:cNvSpPr>
          <p:nvPr/>
        </p:nvSpPr>
        <p:spPr bwMode="auto">
          <a:xfrm>
            <a:off x="-169572" y="317349"/>
            <a:ext cx="9144000" cy="83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Low" defTabSz="914400" fontAlgn="base">
              <a:lnSpc>
                <a:spcPct val="107000"/>
              </a:lnSpc>
              <a:spcBef>
                <a:spcPct val="20000"/>
              </a:spcBef>
              <a:spcAft>
                <a:spcPct val="0"/>
              </a:spcAft>
              <a:buClrTx/>
              <a:buSzTx/>
              <a:tabLst/>
            </a:pPr>
            <a:r>
              <a:rPr lang="ar-SA" altLang="fa-IR" sz="2800" dirty="0" bmk="">
                <a:solidFill>
                  <a:srgbClr val="000000"/>
                </a:solidFill>
                <a:latin typeface="Calibri" panose="020F0502020204030204" pitchFamily="34" charset="0"/>
                <a:ea typeface="Calibri" panose="020F0502020204030204" pitchFamily="34" charset="0"/>
                <a:cs typeface="B Yagut" panose="00000400000000000000" pitchFamily="2" charset="-78"/>
              </a:rPr>
              <a:t>ميزان و شدت فعاليت بدني مناسب</a:t>
            </a:r>
            <a:r>
              <a:rPr lang="fa-IR" altLang="fa-IR" sz="2800" dirty="0" bmk="">
                <a:solidFill>
                  <a:srgbClr val="000000"/>
                </a:solidFill>
                <a:latin typeface="Calibri" panose="020F0502020204030204" pitchFamily="34" charset="0"/>
                <a:ea typeface="Calibri" panose="020F0502020204030204" pitchFamily="34" charset="0"/>
                <a:cs typeface="B Yagut" panose="00000400000000000000" pitchFamily="2" charset="-78"/>
              </a:rPr>
              <a:t> </a:t>
            </a:r>
            <a:r>
              <a:rPr lang="fa-IR" altLang="fa-IR" sz="2800" dirty="0" smtClean="0" bmk="">
                <a:solidFill>
                  <a:srgbClr val="000000"/>
                </a:solidFill>
                <a:latin typeface="Calibri" panose="020F0502020204030204" pitchFamily="34" charset="0"/>
                <a:ea typeface="Calibri" panose="020F0502020204030204" pitchFamily="34" charset="0"/>
                <a:cs typeface="B Yagut" panose="00000400000000000000" pitchFamily="2" charset="-78"/>
              </a:rPr>
              <a:t>جوانان</a:t>
            </a:r>
            <a:endParaRPr lang="en-US" altLang="fa-IR" sz="2800" dirty="0">
              <a:solidFill>
                <a:srgbClr val="000000"/>
              </a:solidFill>
              <a:latin typeface="Calibri" panose="020F0502020204030204" pitchFamily="34" charset="0"/>
              <a:ea typeface="Calibri" panose="020F0502020204030204" pitchFamily="34" charset="0"/>
              <a:cs typeface="B Yagut" panose="00000400000000000000"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a-IR"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6" name="Rectangle 3"/>
          <p:cNvSpPr>
            <a:spLocks noChangeArrowheads="1"/>
          </p:cNvSpPr>
          <p:nvPr/>
        </p:nvSpPr>
        <p:spPr bwMode="auto">
          <a:xfrm>
            <a:off x="310166" y="838200"/>
            <a:ext cx="8664262"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50000"/>
              </a:lnSpc>
              <a:spcBef>
                <a:spcPct val="0"/>
              </a:spcBef>
              <a:spcAft>
                <a:spcPct val="0"/>
              </a:spcAft>
              <a:buClrTx/>
              <a:buSzTx/>
              <a:buFontTx/>
              <a:buNone/>
              <a:tabLst/>
            </a:pPr>
            <a:r>
              <a:rPr lang="fa-IR" altLang="fa-IR" sz="2200" dirty="0" bmk="">
                <a:cs typeface="B Yagut" panose="00000400000000000000" pitchFamily="2" charset="-78"/>
              </a:rPr>
              <a:t>براساس نظر سازمان جهانی بهداشت، 30 دقيقه فعاليت بدني با شدت متوسط برای حداقل 5 بار در هفته و يا 25 دقيقه فعاليت شديد حداقل 3 بار در هفته، براي بزرگسالان توصيه می‌شود</a:t>
            </a:r>
            <a:r>
              <a:rPr lang="fa-IR" altLang="fa-IR" sz="2200" dirty="0" smtClean="0" bmk="">
                <a:cs typeface="B Yagut" panose="00000400000000000000" pitchFamily="2" charset="-78"/>
              </a:rPr>
              <a:t>. رعايت </a:t>
            </a:r>
            <a:r>
              <a:rPr lang="fa-IR" altLang="fa-IR" sz="2200" dirty="0" bmk="">
                <a:cs typeface="B Yagut" panose="00000400000000000000" pitchFamily="2" charset="-78"/>
              </a:rPr>
              <a:t>توالي 30 دقيقه به صورت سه دوره 10 دقيقه اي فعاليت بدنی در طول روز نيز تقريبا همان اثرات مطلوب را خواهد داشت. </a:t>
            </a:r>
            <a:endParaRPr lang="fa-IR" altLang="fa-IR" sz="2200" dirty="0" smtClean="0" bmk="">
              <a:cs typeface="B Yagut" panose="00000400000000000000" pitchFamily="2" charset="-78"/>
            </a:endParaRPr>
          </a:p>
        </p:txBody>
      </p:sp>
      <p:sp>
        <p:nvSpPr>
          <p:cNvPr id="8" name="Content Placeholder 2"/>
          <p:cNvSpPr>
            <a:spLocks noGrp="1"/>
          </p:cNvSpPr>
          <p:nvPr>
            <p:ph idx="1"/>
          </p:nvPr>
        </p:nvSpPr>
        <p:spPr>
          <a:xfrm>
            <a:off x="310166" y="3173204"/>
            <a:ext cx="8636358" cy="2971800"/>
          </a:xfrm>
        </p:spPr>
        <p:txBody>
          <a:bodyPr/>
          <a:lstStyle/>
          <a:p>
            <a:pPr marL="0" indent="0" algn="justLow">
              <a:lnSpc>
                <a:spcPct val="107000"/>
              </a:lnSpc>
              <a:buNone/>
            </a:pPr>
            <a:r>
              <a:rPr lang="fa-IR" sz="2800" dirty="0">
                <a:solidFill>
                  <a:srgbClr val="000000"/>
                </a:solidFill>
                <a:latin typeface="Calibri" panose="020F0502020204030204" pitchFamily="34" charset="0"/>
                <a:ea typeface="Calibri" panose="020F0502020204030204" pitchFamily="34" charset="0"/>
                <a:cs typeface="B Yagut" panose="00000400000000000000" pitchFamily="2" charset="-78"/>
              </a:rPr>
              <a:t>علائم فعاليت بدني نامناسب</a:t>
            </a:r>
            <a:endParaRPr lang="en-US" sz="2800" dirty="0">
              <a:solidFill>
                <a:srgbClr val="000000"/>
              </a:solidFill>
              <a:latin typeface="Calibri" panose="020F0502020204030204" pitchFamily="34" charset="0"/>
              <a:ea typeface="Calibri" panose="020F0502020204030204" pitchFamily="34" charset="0"/>
              <a:cs typeface="B Yagut" panose="00000400000000000000" pitchFamily="2" charset="-78"/>
            </a:endParaRPr>
          </a:p>
          <a:p>
            <a:pPr marL="0" indent="0" algn="justLow">
              <a:lnSpc>
                <a:spcPct val="150000"/>
              </a:lnSpc>
              <a:buNone/>
            </a:pP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اگر بيمار در حين فعاليت دچار تنگي نفس زياد، طپش قلب، سرگيجه و تهوع، احساس ناراحتي و درد قفسه سينه شود و يا بعد از انجام فعاليت بدنی دچار خستگي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مفرط شود</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 بايد فعاليت خود را قطع و استراحت كند. در صورتي كه اين علائم بيش از 20 دقيقه طول بكشد يا به طور نامنظم رخ دهد با پزشك خود تماس بگيرد.</a:t>
            </a:r>
            <a:endParaRPr lang="en-US" sz="2200" dirty="0">
              <a:solidFill>
                <a:srgbClr val="000000"/>
              </a:solidFill>
              <a:latin typeface="Calibri" panose="020F0502020204030204" pitchFamily="34" charset="0"/>
              <a:ea typeface="Calibri" panose="020F0502020204030204" pitchFamily="34" charset="0"/>
              <a:cs typeface="B Yagut" panose="00000400000000000000" pitchFamily="2" charset="-78"/>
            </a:endParaRPr>
          </a:p>
          <a:p>
            <a:pPr marL="0" indent="0">
              <a:buNone/>
            </a:pPr>
            <a:endParaRPr lang="fa-IR"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51640402"/>
      </p:ext>
    </p:extLst>
  </p:cSld>
  <p:clrMapOvr>
    <a:masterClrMapping/>
  </p:clrMapOvr>
  <mc:AlternateContent xmlns:mc="http://schemas.openxmlformats.org/markup-compatibility/2006" xmlns:p14="http://schemas.microsoft.com/office/powerpoint/2010/main">
    <mc:Choice Requires="p14">
      <p:transition spd="slow" p14:dur="2000" advTm="71110"/>
    </mc:Choice>
    <mc:Fallback xmlns="">
      <p:transition spd="slow" advTm="71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15</a:t>
            </a:fld>
            <a:endParaRPr lang="fa-IR">
              <a:solidFill>
                <a:prstClr val="black">
                  <a:tint val="75000"/>
                </a:prstClr>
              </a:solidFill>
            </a:endParaRPr>
          </a:p>
        </p:txBody>
      </p:sp>
      <p:sp>
        <p:nvSpPr>
          <p:cNvPr id="5" name="Rectangle 2"/>
          <p:cNvSpPr>
            <a:spLocks noChangeArrowheads="1"/>
          </p:cNvSpPr>
          <p:nvPr/>
        </p:nvSpPr>
        <p:spPr bwMode="auto">
          <a:xfrm>
            <a:off x="583739" y="169276"/>
            <a:ext cx="81099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lang="fa-IR" altLang="fa-IR" sz="2800" dirty="0" bmk="">
                <a:cs typeface="B Yagut" panose="00000400000000000000" pitchFamily="2" charset="-78"/>
              </a:rPr>
              <a:t>تعیین </a:t>
            </a:r>
            <a:r>
              <a:rPr lang="ar-SA" altLang="fa-IR" sz="2800" dirty="0" bmk="">
                <a:cs typeface="B Yagut" panose="00000400000000000000" pitchFamily="2" charset="-78"/>
              </a:rPr>
              <a:t>شدت فعاليت </a:t>
            </a:r>
            <a:r>
              <a:rPr lang="ar-SA" altLang="fa-IR" sz="2800" dirty="0" smtClean="0" bmk="">
                <a:cs typeface="B Yagut" panose="00000400000000000000" pitchFamily="2" charset="-78"/>
              </a:rPr>
              <a:t>بدن</a:t>
            </a:r>
            <a:r>
              <a:rPr lang="fa-IR" altLang="fa-IR" sz="2800" dirty="0" smtClean="0" bmk="">
                <a:cs typeface="B Yagut" panose="00000400000000000000" pitchFamily="2" charset="-78"/>
              </a:rPr>
              <a:t>ی درجوانان بر اساس ضربان </a:t>
            </a:r>
            <a:r>
              <a:rPr lang="fa-IR" altLang="fa-IR" sz="2800" dirty="0" bmk="">
                <a:cs typeface="B Yagut" panose="00000400000000000000" pitchFamily="2" charset="-78"/>
              </a:rPr>
              <a:t>قلب </a:t>
            </a:r>
            <a:r>
              <a:rPr lang="fa-IR" altLang="fa-IR" sz="2800" dirty="0" smtClean="0" bmk="">
                <a:cs typeface="B Yagut" panose="00000400000000000000" pitchFamily="2" charset="-78"/>
              </a:rPr>
              <a:t>ماكزيمم</a:t>
            </a:r>
            <a:endParaRPr kumimoji="0" lang="en-US" altLang="fa-IR"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6" name="Rectangle 3"/>
          <p:cNvSpPr>
            <a:spLocks noChangeArrowheads="1"/>
          </p:cNvSpPr>
          <p:nvPr/>
        </p:nvSpPr>
        <p:spPr bwMode="auto">
          <a:xfrm>
            <a:off x="0" y="1169932"/>
            <a:ext cx="89916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50000"/>
              </a:lnSpc>
              <a:spcBef>
                <a:spcPct val="0"/>
              </a:spcBef>
              <a:spcAft>
                <a:spcPct val="0"/>
              </a:spcAft>
              <a:buClrTx/>
              <a:buSzTx/>
              <a:buFontTx/>
              <a:buNone/>
              <a:tabLst/>
            </a:pPr>
            <a:r>
              <a:rPr lang="fa-IR" altLang="fa-IR" sz="2400" b="1" dirty="0" smtClean="0" bmk="">
                <a:cs typeface="B Yagut" panose="00000400000000000000" pitchFamily="2" charset="-78"/>
              </a:rPr>
              <a:t>ضربان </a:t>
            </a:r>
            <a:r>
              <a:rPr lang="fa-IR" altLang="fa-IR" sz="2400" b="1" dirty="0" bmk="">
                <a:cs typeface="B Yagut" panose="00000400000000000000" pitchFamily="2" charset="-78"/>
              </a:rPr>
              <a:t>قلب </a:t>
            </a:r>
            <a:r>
              <a:rPr lang="fa-IR" altLang="fa-IR" sz="2400" b="1" dirty="0" smtClean="0" bmk="">
                <a:cs typeface="B Yagut" panose="00000400000000000000" pitchFamily="2" charset="-78"/>
              </a:rPr>
              <a:t>ماكزيمم</a:t>
            </a:r>
            <a:r>
              <a:rPr lang="fa-IR" altLang="fa-IR" sz="2200" dirty="0" smtClean="0" bmk="">
                <a:cs typeface="B Yagut" panose="00000400000000000000" pitchFamily="2" charset="-78"/>
              </a:rPr>
              <a:t>: حداكثر </a:t>
            </a:r>
            <a:r>
              <a:rPr lang="fa-IR" altLang="fa-IR" sz="2200" dirty="0" bmk="">
                <a:cs typeface="B Yagut" panose="00000400000000000000" pitchFamily="2" charset="-78"/>
              </a:rPr>
              <a:t>توان قلب در ايجاد ضربان منظم به منظور </a:t>
            </a:r>
            <a:r>
              <a:rPr lang="fa-IR" altLang="fa-IR" sz="2200" dirty="0" smtClean="0" bmk="">
                <a:cs typeface="B Yagut" panose="00000400000000000000" pitchFamily="2" charset="-78"/>
              </a:rPr>
              <a:t>خونرساني </a:t>
            </a:r>
            <a:r>
              <a:rPr lang="fa-IR" altLang="fa-IR" sz="2200" dirty="0" bmk="">
                <a:cs typeface="B Yagut" panose="00000400000000000000" pitchFamily="2" charset="-78"/>
              </a:rPr>
              <a:t>به </a:t>
            </a:r>
            <a:r>
              <a:rPr lang="fa-IR" altLang="fa-IR" sz="2200" dirty="0" smtClean="0" bmk="">
                <a:cs typeface="B Yagut" panose="00000400000000000000" pitchFamily="2" charset="-78"/>
              </a:rPr>
              <a:t>اعضا بدن است. </a:t>
            </a:r>
            <a:r>
              <a:rPr lang="fa-IR" altLang="fa-IR" sz="2200" dirty="0" bmk="">
                <a:cs typeface="B Yagut" panose="00000400000000000000" pitchFamily="2" charset="-78"/>
              </a:rPr>
              <a:t>واحد آن تعداد در دقيقه </a:t>
            </a:r>
            <a:r>
              <a:rPr lang="fa-IR" altLang="fa-IR" sz="2200" dirty="0" smtClean="0" bmk="">
                <a:cs typeface="B Yagut" panose="00000400000000000000" pitchFamily="2" charset="-78"/>
              </a:rPr>
              <a:t>بوده و از كم كردن سن شخص از عدد 220بدست می آید. </a:t>
            </a:r>
          </a:p>
          <a:p>
            <a:pPr marL="0" marR="0" lvl="0" indent="0" algn="justLow" defTabSz="914400" rtl="1" eaLnBrk="0" fontAlgn="base" latinLnBrk="0" hangingPunct="0">
              <a:lnSpc>
                <a:spcPct val="150000"/>
              </a:lnSpc>
              <a:spcBef>
                <a:spcPct val="0"/>
              </a:spcBef>
              <a:spcAft>
                <a:spcPct val="0"/>
              </a:spcAft>
              <a:buClrTx/>
              <a:buSzTx/>
              <a:buFontTx/>
              <a:buNone/>
              <a:tabLst/>
            </a:pPr>
            <a:r>
              <a:rPr lang="fa-IR" altLang="fa-IR" sz="2200" dirty="0" smtClean="0" bmk="">
                <a:cs typeface="B Yagut" panose="00000400000000000000" pitchFamily="2" charset="-78"/>
              </a:rPr>
              <a:t>بطور مثال براي فرد 20 ساله حداكثر ضربان قلب200 و براي شخص 40 ساله، 180 ضربه در يك دقيقه مي‌باشد. </a:t>
            </a:r>
          </a:p>
          <a:p>
            <a:pPr marL="0" marR="0" lvl="0" indent="0" algn="justLow" defTabSz="914400" rtl="1" eaLnBrk="0" fontAlgn="base" latinLnBrk="0" hangingPunct="0">
              <a:lnSpc>
                <a:spcPct val="150000"/>
              </a:lnSpc>
              <a:spcBef>
                <a:spcPct val="0"/>
              </a:spcBef>
              <a:spcAft>
                <a:spcPct val="0"/>
              </a:spcAft>
              <a:buClrTx/>
              <a:buSzTx/>
              <a:buFontTx/>
              <a:buNone/>
              <a:tabLst/>
            </a:pPr>
            <a:r>
              <a:rPr lang="fa-IR" altLang="fa-IR" sz="2200" dirty="0" smtClean="0" bmk="">
                <a:cs typeface="B Yagut" panose="00000400000000000000" pitchFamily="2" charset="-78"/>
              </a:rPr>
              <a:t>افزايش ضربان قلب در محدوده 55 تا 70 درصد ضربان قلب ماكزيمم ( فعالیت بدنی متوسط)، و بطور منظم اثرات مفيد درسلامت قلب دارد.</a:t>
            </a:r>
          </a:p>
          <a:p>
            <a:pPr lvl="0" algn="justLow" defTabSz="914400" eaLnBrk="0" fontAlgn="base" hangingPunct="0">
              <a:lnSpc>
                <a:spcPct val="150000"/>
              </a:lnSpc>
              <a:spcBef>
                <a:spcPct val="0"/>
              </a:spcBef>
              <a:spcAft>
                <a:spcPct val="0"/>
              </a:spcAft>
            </a:pPr>
            <a:r>
              <a:rPr lang="fa-IR" altLang="fa-IR" sz="2200" dirty="0" smtClean="0" bmk="">
                <a:cs typeface="B Yagut" panose="00000400000000000000" pitchFamily="2" charset="-78"/>
              </a:rPr>
              <a:t>بطور مثال برای آقای20 </a:t>
            </a:r>
            <a:r>
              <a:rPr lang="fa-IR" altLang="fa-IR" sz="2200" dirty="0" bmk="">
                <a:cs typeface="B Yagut" panose="00000400000000000000" pitchFamily="2" charset="-78"/>
              </a:rPr>
              <a:t>ساله اين مقدار بين 110 تا 140 ضربان در دقيقه و براي </a:t>
            </a:r>
            <a:r>
              <a:rPr lang="fa-IR" altLang="fa-IR" sz="2200" dirty="0" bmk="">
                <a:solidFill>
                  <a:prstClr val="black"/>
                </a:solidFill>
                <a:cs typeface="B Yagut" panose="00000400000000000000" pitchFamily="2" charset="-78"/>
              </a:rPr>
              <a:t>آقای</a:t>
            </a:r>
            <a:r>
              <a:rPr lang="fa-IR" altLang="fa-IR" sz="2200" dirty="0" smtClean="0" bmk="">
                <a:cs typeface="B Yagut" panose="00000400000000000000" pitchFamily="2" charset="-78"/>
              </a:rPr>
              <a:t>40 </a:t>
            </a:r>
            <a:r>
              <a:rPr lang="fa-IR" altLang="fa-IR" sz="2200" dirty="0" bmk="">
                <a:cs typeface="B Yagut" panose="00000400000000000000" pitchFamily="2" charset="-78"/>
              </a:rPr>
              <a:t>ساله بين 99 تا 126 ضربان در دقيقه مي‌باشد.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9907341"/>
      </p:ext>
    </p:extLst>
  </p:cSld>
  <p:clrMapOvr>
    <a:masterClrMapping/>
  </p:clrMapOvr>
  <mc:AlternateContent xmlns:mc="http://schemas.openxmlformats.org/markup-compatibility/2006" xmlns:p14="http://schemas.microsoft.com/office/powerpoint/2010/main">
    <mc:Choice Requires="p14">
      <p:transition spd="slow" p14:dur="2000" advTm="137236"/>
    </mc:Choice>
    <mc:Fallback xmlns="">
      <p:transition spd="slow" advTm="137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16</a:t>
            </a:fld>
            <a:endParaRPr lang="fa-IR">
              <a:solidFill>
                <a:prstClr val="black">
                  <a:tint val="75000"/>
                </a:prstClr>
              </a:solidFill>
            </a:endParaRPr>
          </a:p>
        </p:txBody>
      </p:sp>
      <p:sp>
        <p:nvSpPr>
          <p:cNvPr id="5" name="Rectangle 4"/>
          <p:cNvSpPr/>
          <p:nvPr/>
        </p:nvSpPr>
        <p:spPr>
          <a:xfrm>
            <a:off x="177621" y="278263"/>
            <a:ext cx="9144000" cy="619272"/>
          </a:xfrm>
          <a:prstGeom prst="rect">
            <a:avLst/>
          </a:prstGeom>
        </p:spPr>
        <p:txBody>
          <a:bodyPr wrap="square">
            <a:spAutoFit/>
          </a:bodyPr>
          <a:lstStyle/>
          <a:p>
            <a:pPr lvl="0" algn="ctr" defTabSz="914400">
              <a:lnSpc>
                <a:spcPct val="107000"/>
              </a:lnSpc>
              <a:spcBef>
                <a:spcPct val="20000"/>
              </a:spcBef>
            </a:pPr>
            <a:r>
              <a:rPr lang="fa-IR" sz="3200" dirty="0">
                <a:solidFill>
                  <a:srgbClr val="000000"/>
                </a:solidFill>
                <a:latin typeface="Calibri" panose="020F0502020204030204" pitchFamily="34" charset="0"/>
                <a:ea typeface="Calibri" panose="020F0502020204030204" pitchFamily="34" charset="0"/>
                <a:cs typeface="B Yagut" panose="00000400000000000000" pitchFamily="2" charset="-78"/>
              </a:rPr>
              <a:t>مراحل يك جلسه ورزش يا فعالیت </a:t>
            </a:r>
            <a:r>
              <a:rPr lang="fa-IR" sz="3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بدنی در جوانان</a:t>
            </a:r>
            <a:endParaRPr lang="en-US" sz="3200" dirty="0">
              <a:solidFill>
                <a:srgbClr val="000000"/>
              </a:solidFill>
              <a:latin typeface="Calibri" panose="020F0502020204030204" pitchFamily="34" charset="0"/>
              <a:ea typeface="Calibri" panose="020F0502020204030204" pitchFamily="34" charset="0"/>
              <a:cs typeface="B Yagut" panose="00000400000000000000" pitchFamily="2" charset="-78"/>
            </a:endParaRPr>
          </a:p>
        </p:txBody>
      </p:sp>
      <p:sp>
        <p:nvSpPr>
          <p:cNvPr id="8" name="Rectangle 7"/>
          <p:cNvSpPr/>
          <p:nvPr/>
        </p:nvSpPr>
        <p:spPr>
          <a:xfrm>
            <a:off x="177621" y="1438455"/>
            <a:ext cx="8813979" cy="4199483"/>
          </a:xfrm>
          <a:prstGeom prst="rect">
            <a:avLst/>
          </a:prstGeom>
        </p:spPr>
        <p:txBody>
          <a:bodyPr wrap="square">
            <a:spAutoFit/>
          </a:bodyPr>
          <a:lstStyle/>
          <a:p>
            <a:pPr lvl="0" algn="justLow" defTabSz="914400">
              <a:lnSpc>
                <a:spcPct val="107000"/>
              </a:lnSpc>
              <a:spcBef>
                <a:spcPct val="20000"/>
              </a:spcBef>
            </a:pP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انجام يك جلسه ورزشي مطلوب 40-60دقیقه شامل سه مرحله است: </a:t>
            </a:r>
          </a:p>
          <a:p>
            <a:pPr lvl="0" algn="justLow" defTabSz="914400">
              <a:lnSpc>
                <a:spcPct val="107000"/>
              </a:lnSpc>
              <a:spcBef>
                <a:spcPct val="20000"/>
              </a:spcBef>
            </a:pPr>
            <a:r>
              <a:rPr lang="fa-IR" sz="2400" dirty="0">
                <a:solidFill>
                  <a:srgbClr val="000000"/>
                </a:solidFill>
                <a:latin typeface="Calibri" panose="020F0502020204030204" pitchFamily="34" charset="0"/>
                <a:ea typeface="Calibri" panose="020F0502020204030204" pitchFamily="34" charset="0"/>
                <a:cs typeface="B Yagut" panose="00000400000000000000" pitchFamily="2" charset="-78"/>
              </a:rPr>
              <a:t>گرم كردن:</a:t>
            </a:r>
          </a:p>
          <a:p>
            <a:pPr lvl="0" algn="justLow" defTabSz="914400">
              <a:lnSpc>
                <a:spcPct val="107000"/>
              </a:lnSpc>
              <a:spcBef>
                <a:spcPct val="20000"/>
              </a:spcBef>
            </a:pP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رشته‌هاي عضلاني قلب با كشيدگي تدريجي آمادگي خود را براي حداكثر كارايي پيدا مي‌كنند.( 5 تا 10 دقيقه) </a:t>
            </a:r>
          </a:p>
          <a:p>
            <a:pPr algn="justLow" defTabSz="914400">
              <a:lnSpc>
                <a:spcPct val="107000"/>
              </a:lnSpc>
              <a:spcBef>
                <a:spcPct val="20000"/>
              </a:spcBef>
            </a:pPr>
            <a:r>
              <a:rPr lang="fa-IR" sz="2400" dirty="0">
                <a:solidFill>
                  <a:srgbClr val="000000"/>
                </a:solidFill>
                <a:latin typeface="Calibri" panose="020F0502020204030204" pitchFamily="34" charset="0"/>
                <a:ea typeface="Calibri" panose="020F0502020204030204" pitchFamily="34" charset="0"/>
                <a:cs typeface="B Yagut" panose="00000400000000000000" pitchFamily="2" charset="-78"/>
              </a:rPr>
              <a:t>مرحله اصلي:</a:t>
            </a:r>
          </a:p>
          <a:p>
            <a:pPr lvl="0" algn="justLow" defTabSz="914400">
              <a:lnSpc>
                <a:spcPct val="107000"/>
              </a:lnSpc>
              <a:spcBef>
                <a:spcPct val="20000"/>
              </a:spcBef>
            </a:pP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در مرحله اصلی است که شخص مي‌تواند از حداكثر توان قلبي عروقي و عضلاني خود استفاده كند.(30 تا 40 دقيقه)</a:t>
            </a:r>
          </a:p>
          <a:p>
            <a:pPr lvl="0" algn="justLow" defTabSz="914400">
              <a:lnSpc>
                <a:spcPct val="107000"/>
              </a:lnSpc>
              <a:spcBef>
                <a:spcPct val="20000"/>
              </a:spcBef>
            </a:pPr>
            <a:r>
              <a:rPr lang="fa-IR" sz="2400" dirty="0">
                <a:solidFill>
                  <a:srgbClr val="000000"/>
                </a:solidFill>
                <a:latin typeface="Calibri" panose="020F0502020204030204" pitchFamily="34" charset="0"/>
                <a:ea typeface="Calibri" panose="020F0502020204030204" pitchFamily="34" charset="0"/>
                <a:cs typeface="B Yagut" panose="00000400000000000000" pitchFamily="2" charset="-78"/>
              </a:rPr>
              <a:t>سرد كردن:</a:t>
            </a:r>
          </a:p>
          <a:p>
            <a:pPr lvl="0" algn="justLow" defTabSz="914400">
              <a:lnSpc>
                <a:spcPct val="107000"/>
              </a:lnSpc>
              <a:spcBef>
                <a:spcPct val="20000"/>
              </a:spcBef>
            </a:pP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مواد زايد در عضله می‌ماند و با تحريك پايانه‌هاي عصبي موجود در عضله باعث درد‌هاي عضلاني می‌شود.( 5 تا 10 دقيقه)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8365600"/>
      </p:ext>
    </p:extLst>
  </p:cSld>
  <p:clrMapOvr>
    <a:masterClrMapping/>
  </p:clrMapOvr>
  <mc:AlternateContent xmlns:mc="http://schemas.openxmlformats.org/markup-compatibility/2006" xmlns:p14="http://schemas.microsoft.com/office/powerpoint/2010/main">
    <mc:Choice Requires="p14">
      <p:transition spd="slow" p14:dur="2000" advTm="109592"/>
    </mc:Choice>
    <mc:Fallback xmlns="">
      <p:transition spd="slow" advTm="109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fa-IR" sz="3600" dirty="0">
                <a:latin typeface="BNazanin,Bold"/>
                <a:ea typeface="+mn-ea"/>
                <a:cs typeface="B Yagut" panose="00000400000000000000" pitchFamily="2" charset="-78"/>
              </a:rPr>
              <a:t>پایان بخش اول از جلسه </a:t>
            </a:r>
            <a:r>
              <a:rPr lang="fa-IR" sz="3600">
                <a:latin typeface="BNazanin,Bold"/>
                <a:ea typeface="+mn-ea"/>
                <a:cs typeface="B Yagut" panose="00000400000000000000" pitchFamily="2" charset="-78"/>
              </a:rPr>
              <a:t>ی </a:t>
            </a:r>
            <a:r>
              <a:rPr lang="fa-IR" sz="3600" smtClean="0">
                <a:latin typeface="BNazanin,Bold"/>
                <a:ea typeface="+mn-ea"/>
                <a:cs typeface="B Yagut" panose="00000400000000000000" pitchFamily="2" charset="-78"/>
              </a:rPr>
              <a:t>8</a:t>
            </a:r>
            <a:endParaRPr lang="fa-IR" sz="3600" dirty="0">
              <a:latin typeface="BNazanin,Bold"/>
              <a:ea typeface="+mn-ea"/>
              <a:cs typeface="B Yagut" panose="00000400000000000000" pitchFamily="2" charset="-78"/>
            </a:endParaRPr>
          </a:p>
        </p:txBody>
      </p:sp>
      <p:sp>
        <p:nvSpPr>
          <p:cNvPr id="3" name="Content Placeholder 2"/>
          <p:cNvSpPr>
            <a:spLocks noGrp="1"/>
          </p:cNvSpPr>
          <p:nvPr>
            <p:ph idx="1"/>
          </p:nvPr>
        </p:nvSpPr>
        <p:spPr>
          <a:xfrm>
            <a:off x="457200" y="1400466"/>
            <a:ext cx="8229600" cy="4419600"/>
          </a:xfrm>
        </p:spPr>
        <p:txBody>
          <a:bodyPr>
            <a:normAutofit fontScale="62500" lnSpcReduction="20000"/>
          </a:bodyPr>
          <a:lstStyle/>
          <a:p>
            <a:pPr marL="0" indent="0" algn="justLow">
              <a:lnSpc>
                <a:spcPct val="170000"/>
              </a:lnSpc>
              <a:spcBef>
                <a:spcPct val="0"/>
              </a:spcBef>
              <a:buNone/>
            </a:pPr>
            <a:r>
              <a:rPr lang="fa-IR" sz="3600" dirty="0">
                <a:latin typeface="BNazanin,Bold"/>
                <a:cs typeface="B Yagut" panose="00000400000000000000" pitchFamily="2" charset="-78"/>
              </a:rPr>
              <a:t>به علت کاهش حجم جلسه برای برای </a:t>
            </a:r>
            <a:r>
              <a:rPr lang="fa-IR" sz="3600" dirty="0">
                <a:latin typeface="BNazanin,Bold"/>
                <a:cs typeface="B Yagut" panose="00000400000000000000" pitchFamily="2" charset="-78"/>
              </a:rPr>
              <a:t>بارگذاری، این </a:t>
            </a:r>
            <a:r>
              <a:rPr lang="fa-IR" sz="3600" dirty="0">
                <a:latin typeface="BNazanin,Bold"/>
                <a:cs typeface="B Yagut" panose="00000400000000000000" pitchFamily="2" charset="-78"/>
              </a:rPr>
              <a:t>جلسه در دوبخش مجزا خدمتتان ارایه می </a:t>
            </a:r>
            <a:r>
              <a:rPr lang="fa-IR" sz="3600" dirty="0">
                <a:latin typeface="BNazanin,Bold"/>
                <a:cs typeface="B Yagut" panose="00000400000000000000" pitchFamily="2" charset="-78"/>
              </a:rPr>
              <a:t>شود.</a:t>
            </a:r>
          </a:p>
          <a:p>
            <a:pPr marL="0" indent="0" algn="justLow">
              <a:lnSpc>
                <a:spcPct val="170000"/>
              </a:lnSpc>
              <a:spcBef>
                <a:spcPct val="0"/>
              </a:spcBef>
              <a:buNone/>
            </a:pPr>
            <a:r>
              <a:rPr lang="fa-IR" sz="3600" dirty="0">
                <a:latin typeface="BNazanin,Bold"/>
                <a:cs typeface="B Yagut" panose="00000400000000000000" pitchFamily="2" charset="-78"/>
              </a:rPr>
              <a:t> </a:t>
            </a:r>
            <a:endParaRPr lang="fa-IR" sz="3600" dirty="0">
              <a:latin typeface="BNazanin,Bold"/>
              <a:cs typeface="B Yagut" panose="00000400000000000000" pitchFamily="2" charset="-78"/>
            </a:endParaRPr>
          </a:p>
          <a:p>
            <a:pPr marL="0" indent="0" algn="justLow">
              <a:lnSpc>
                <a:spcPct val="170000"/>
              </a:lnSpc>
              <a:spcBef>
                <a:spcPct val="0"/>
              </a:spcBef>
              <a:buNone/>
            </a:pPr>
            <a:r>
              <a:rPr lang="fa-IR" sz="3600" dirty="0">
                <a:latin typeface="BNazanin,Bold"/>
                <a:cs typeface="B Yagut" panose="00000400000000000000" pitchFamily="2" charset="-78"/>
              </a:rPr>
              <a:t>نکته مهم :</a:t>
            </a:r>
          </a:p>
          <a:p>
            <a:pPr marL="0" indent="0" algn="justLow">
              <a:lnSpc>
                <a:spcPct val="170000"/>
              </a:lnSpc>
              <a:spcBef>
                <a:spcPct val="0"/>
              </a:spcBef>
              <a:buNone/>
            </a:pPr>
            <a:r>
              <a:rPr lang="fa-IR" sz="3600" dirty="0">
                <a:latin typeface="BNazanin,Bold"/>
                <a:cs typeface="B Yagut" panose="00000400000000000000" pitchFamily="2" charset="-78"/>
              </a:rPr>
              <a:t>اگرچه این جلسه در دوبخش تدوین شده، امایک </a:t>
            </a:r>
            <a:r>
              <a:rPr lang="fa-IR" sz="3600" dirty="0">
                <a:latin typeface="BNazanin,Bold"/>
                <a:cs typeface="B Yagut" panose="00000400000000000000" pitchFamily="2" charset="-78"/>
              </a:rPr>
              <a:t>جلسه آموزشی محسوب می شود بنابراین در شروع بخش اول اهداف آموزشی و در پایان بخش دوم خلاصه و نتیجه گیری این جلسه آموزشی خدمتتان ارایه می </a:t>
            </a:r>
            <a:r>
              <a:rPr lang="fa-IR" sz="3600" dirty="0">
                <a:latin typeface="BNazanin,Bold"/>
                <a:cs typeface="B Yagut" panose="00000400000000000000" pitchFamily="2" charset="-78"/>
              </a:rPr>
              <a:t>گردد.</a:t>
            </a:r>
            <a:endParaRPr lang="fa-IR" sz="3600" dirty="0">
              <a:latin typeface="BNazanin,Bold"/>
              <a:cs typeface="B Yagut" panose="00000400000000000000" pitchFamily="2" charset="-78"/>
            </a:endParaRPr>
          </a:p>
          <a:p>
            <a:pPr marL="0" indent="0">
              <a:buNone/>
            </a:pPr>
            <a:r>
              <a:rPr lang="fa-IR" dirty="0" smtClean="0"/>
              <a:t> </a:t>
            </a:r>
            <a:endParaRPr lang="fa-IR" dirty="0"/>
          </a:p>
        </p:txBody>
      </p:sp>
      <p:pic>
        <p:nvPicPr>
          <p:cNvPr id="4"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945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2879" y="152400"/>
            <a:ext cx="4040188" cy="762000"/>
          </a:xfrm>
          <a:solidFill>
            <a:schemeClr val="bg1"/>
          </a:solidFill>
        </p:spPr>
        <p:txBody>
          <a:bodyPr/>
          <a:lstStyle/>
          <a:p>
            <a:pPr algn="ctr" rtl="1"/>
            <a:r>
              <a:rPr lang="fa-IR" dirty="0" smtClean="0">
                <a:solidFill>
                  <a:schemeClr val="tx1"/>
                </a:solidFill>
                <a:cs typeface="B Yagut" panose="00000400000000000000" pitchFamily="2" charset="-78"/>
              </a:rPr>
              <a:t>مشخصات مدرس</a:t>
            </a:r>
          </a:p>
        </p:txBody>
      </p:sp>
      <p:sp>
        <p:nvSpPr>
          <p:cNvPr id="6" name="Content Placeholder 5"/>
          <p:cNvSpPr>
            <a:spLocks noGrp="1"/>
          </p:cNvSpPr>
          <p:nvPr>
            <p:ph sz="half" idx="2"/>
          </p:nvPr>
        </p:nvSpPr>
        <p:spPr>
          <a:xfrm>
            <a:off x="280373" y="1444294"/>
            <a:ext cx="3505200" cy="5094618"/>
          </a:xfrm>
        </p:spPr>
        <p:txBody>
          <a:bodyPr>
            <a:normAutofit lnSpcReduction="10000"/>
          </a:bodyPr>
          <a:lstStyle/>
          <a:p>
            <a:pPr algn="r" rtl="1"/>
            <a:r>
              <a:rPr lang="fa-IR" dirty="0" smtClean="0">
                <a:cs typeface="B Yagut" panose="00000400000000000000" pitchFamily="2" charset="-78"/>
              </a:rPr>
              <a:t>تصویر پرسنلی مدرس:</a:t>
            </a:r>
          </a:p>
          <a:p>
            <a:pPr marL="0" indent="0" algn="r" rtl="1">
              <a:buNone/>
            </a:pPr>
            <a:endParaRPr lang="fa-IR" dirty="0" smtClean="0">
              <a:cs typeface="B Yagut" panose="00000400000000000000" pitchFamily="2" charset="-78"/>
            </a:endParaRPr>
          </a:p>
          <a:p>
            <a:pPr marL="0" indent="0" algn="r" rtl="1">
              <a:buNone/>
            </a:pPr>
            <a:endParaRPr lang="fa-IR" dirty="0">
              <a:cs typeface="B Yagut" panose="00000400000000000000" pitchFamily="2" charset="-78"/>
            </a:endParaRPr>
          </a:p>
          <a:p>
            <a:pPr marL="0" indent="0" algn="r" rtl="1">
              <a:buNone/>
            </a:pPr>
            <a:endParaRPr lang="fa-IR" dirty="0" smtClean="0">
              <a:cs typeface="B Yagut" panose="00000400000000000000" pitchFamily="2" charset="-78"/>
            </a:endParaRPr>
          </a:p>
          <a:p>
            <a:pPr marL="452628" algn="justLow">
              <a:lnSpc>
                <a:spcPct val="150000"/>
              </a:lnSpc>
            </a:pPr>
            <a:r>
              <a:rPr lang="fa-IR" sz="2200" b="1" dirty="0" smtClean="0">
                <a:cs typeface="B Yagut" panose="00000400000000000000" pitchFamily="2" charset="-78"/>
              </a:rPr>
              <a:t>نام و نام خانوادگی مدرس: </a:t>
            </a:r>
          </a:p>
          <a:p>
            <a:pPr marL="109728" indent="0" algn="ctr">
              <a:lnSpc>
                <a:spcPct val="150000"/>
              </a:lnSpc>
              <a:buNone/>
            </a:pPr>
            <a:r>
              <a:rPr lang="fa-IR" sz="1900" dirty="0" smtClean="0">
                <a:cs typeface="B Yagut" panose="00000400000000000000" pitchFamily="2" charset="-78"/>
              </a:rPr>
              <a:t>لیلا حافظی</a:t>
            </a:r>
            <a:endParaRPr lang="fa-IR" sz="1900" dirty="0">
              <a:cs typeface="B Yagut" panose="00000400000000000000" pitchFamily="2" charset="-78"/>
            </a:endParaRPr>
          </a:p>
          <a:p>
            <a:pPr algn="r" rtl="1"/>
            <a:r>
              <a:rPr lang="fa-IR" sz="2200" b="1" dirty="0">
                <a:cs typeface="B Yagut" panose="00000400000000000000" pitchFamily="2" charset="-78"/>
              </a:rPr>
              <a:t>مدرک تحصیلی:</a:t>
            </a:r>
          </a:p>
          <a:p>
            <a:pPr marL="109728" indent="0" algn="ctr" rtl="1">
              <a:buNone/>
            </a:pPr>
            <a:r>
              <a:rPr lang="fa-IR" dirty="0" smtClean="0">
                <a:cs typeface="B Yagut" panose="00000400000000000000" pitchFamily="2" charset="-78"/>
              </a:rPr>
              <a:t> </a:t>
            </a:r>
            <a:r>
              <a:rPr lang="fa-IR" sz="1900" dirty="0" smtClean="0">
                <a:cs typeface="B Yagut" panose="00000400000000000000" pitchFamily="2" charset="-78"/>
              </a:rPr>
              <a:t>کارشناس مامایی</a:t>
            </a:r>
          </a:p>
          <a:p>
            <a:pPr algn="justLow" rtl="1"/>
            <a:r>
              <a:rPr lang="fa-IR" sz="2200" b="1" dirty="0">
                <a:cs typeface="B Yagut" panose="00000400000000000000" pitchFamily="2" charset="-78"/>
              </a:rPr>
              <a:t>موقعیت اشتغال سازمانی مدرس: </a:t>
            </a:r>
            <a:r>
              <a:rPr lang="fa-IR" sz="1900" dirty="0" smtClean="0">
                <a:cs typeface="B Yagut" panose="00000400000000000000" pitchFamily="2" charset="-78"/>
              </a:rPr>
              <a:t>مربی بهداشت خانواده مرکز آموزش بهورزی شهرستان تالش، دانشگاه علوم پزشکی و خدمات بهداشتی درمانی گیلان</a:t>
            </a:r>
          </a:p>
          <a:p>
            <a:pPr marL="109728" indent="0" algn="r" rtl="1">
              <a:buNone/>
            </a:pPr>
            <a:endParaRPr lang="fa-IR" sz="2000" dirty="0" smtClean="0">
              <a:cs typeface="B Yagut" panose="00000400000000000000" pitchFamily="2" charset="-78"/>
            </a:endParaRPr>
          </a:p>
          <a:p>
            <a:pPr algn="r" rtl="1"/>
            <a:endParaRPr lang="en-US" sz="2000" dirty="0">
              <a:cs typeface="B Yagut" panose="00000400000000000000" pitchFamily="2" charset="-78"/>
            </a:endParaRPr>
          </a:p>
        </p:txBody>
      </p:sp>
      <p:sp>
        <p:nvSpPr>
          <p:cNvPr id="7" name="Text Placeholder 6"/>
          <p:cNvSpPr>
            <a:spLocks noGrp="1"/>
          </p:cNvSpPr>
          <p:nvPr>
            <p:ph type="body" sz="quarter" idx="3"/>
          </p:nvPr>
        </p:nvSpPr>
        <p:spPr>
          <a:xfrm>
            <a:off x="4669061" y="228600"/>
            <a:ext cx="4041775" cy="762000"/>
          </a:xfrm>
          <a:solidFill>
            <a:schemeClr val="bg1"/>
          </a:solidFill>
        </p:spPr>
        <p:txBody>
          <a:bodyPr/>
          <a:lstStyle/>
          <a:p>
            <a:pPr algn="r" rtl="1"/>
            <a:r>
              <a:rPr lang="fa-IR" dirty="0" smtClean="0">
                <a:solidFill>
                  <a:schemeClr val="tx1"/>
                </a:solidFill>
                <a:cs typeface="B Yagut" panose="00000400000000000000" pitchFamily="2" charset="-78"/>
              </a:rPr>
              <a:t>مشخصات بسته آموزشی</a:t>
            </a:r>
          </a:p>
        </p:txBody>
      </p:sp>
      <p:sp>
        <p:nvSpPr>
          <p:cNvPr id="8" name="Content Placeholder 7"/>
          <p:cNvSpPr>
            <a:spLocks noGrp="1"/>
          </p:cNvSpPr>
          <p:nvPr>
            <p:ph sz="quarter" idx="4"/>
          </p:nvPr>
        </p:nvSpPr>
        <p:spPr>
          <a:xfrm>
            <a:off x="4669061" y="1444294"/>
            <a:ext cx="4367436" cy="5094618"/>
          </a:xfrm>
        </p:spPr>
        <p:txBody>
          <a:bodyPr>
            <a:normAutofit lnSpcReduction="10000"/>
          </a:bodyPr>
          <a:lstStyle/>
          <a:p>
            <a:pPr algn="justLow" rtl="1"/>
            <a:r>
              <a:rPr lang="fa-IR" dirty="0" smtClean="0">
                <a:cs typeface="B Yagut" panose="00000400000000000000" pitchFamily="2" charset="-78"/>
              </a:rPr>
              <a:t>حیطه درس: </a:t>
            </a:r>
            <a:r>
              <a:rPr lang="fa-IR" sz="2000" b="1" dirty="0" smtClean="0">
                <a:cs typeface="B Yagut" panose="00000400000000000000" pitchFamily="2" charset="-78"/>
              </a:rPr>
              <a:t>مراقبتهای ادغام یافته رده سنی 18 تا29سال ویژه غیرپزشک</a:t>
            </a:r>
          </a:p>
          <a:p>
            <a:pPr algn="justLow"/>
            <a:r>
              <a:rPr lang="fa-IR" dirty="0" smtClean="0">
                <a:cs typeface="B Yagut" pitchFamily="2" charset="-78"/>
              </a:rPr>
              <a:t>تاریخ آخرین </a:t>
            </a:r>
            <a:r>
              <a:rPr lang="fa-IR" dirty="0">
                <a:cs typeface="B Yagut" pitchFamily="2" charset="-78"/>
              </a:rPr>
              <a:t>بازنگری: </a:t>
            </a:r>
            <a:r>
              <a:rPr lang="fa-IR" sz="2000" b="1" dirty="0" smtClean="0">
                <a:cs typeface="B Yagut" panose="00000400000000000000" pitchFamily="2" charset="-78"/>
              </a:rPr>
              <a:t>14 اردیبهشت 1399</a:t>
            </a:r>
          </a:p>
          <a:p>
            <a:pPr algn="justLow" rtl="1"/>
            <a:r>
              <a:rPr lang="fa-IR" dirty="0" smtClean="0">
                <a:cs typeface="B Yagut" panose="00000400000000000000" pitchFamily="2" charset="-78"/>
              </a:rPr>
              <a:t>نوبت تهیه: 1 </a:t>
            </a:r>
            <a:endParaRPr lang="fa-IR" dirty="0">
              <a:cs typeface="B Yagut" panose="00000400000000000000" pitchFamily="2" charset="-78"/>
            </a:endParaRPr>
          </a:p>
          <a:p>
            <a:pPr algn="justLow" rtl="1"/>
            <a:r>
              <a:rPr lang="fa-IR" dirty="0" smtClean="0">
                <a:cs typeface="B Yagut" panose="00000400000000000000" pitchFamily="2" charset="-78"/>
              </a:rPr>
              <a:t>نام فایل:</a:t>
            </a:r>
          </a:p>
          <a:p>
            <a:pPr marL="109728" indent="0" rtl="1">
              <a:buNone/>
            </a:pPr>
            <a:r>
              <a:rPr lang="fa-IR" sz="2000" dirty="0" smtClean="0">
                <a:cs typeface="B Yagut" panose="00000400000000000000" pitchFamily="2" charset="-78"/>
              </a:rPr>
              <a:t> </a:t>
            </a:r>
            <a:r>
              <a:rPr lang="en-US" sz="2000" dirty="0" smtClean="0">
                <a:cs typeface="B Yagut" panose="00000400000000000000" pitchFamily="2" charset="-78"/>
              </a:rPr>
              <a:t>MJ-</a:t>
            </a:r>
            <a:r>
              <a:rPr lang="en-US" sz="2000" dirty="0" err="1" smtClean="0"/>
              <a:t>moraghebathay</a:t>
            </a:r>
            <a:r>
              <a:rPr lang="en-US" sz="2000" dirty="0" smtClean="0"/>
              <a:t>-</a:t>
            </a:r>
            <a:r>
              <a:rPr lang="en-US" sz="2000" dirty="0" err="1" smtClean="0"/>
              <a:t>edghamyafteh</a:t>
            </a:r>
            <a:r>
              <a:rPr lang="en-US" sz="2000" dirty="0" smtClean="0"/>
              <a:t>- </a:t>
            </a:r>
            <a:endParaRPr lang="fa-IR" sz="2000" dirty="0" smtClean="0"/>
          </a:p>
          <a:p>
            <a:pPr marL="109728" indent="0" algn="justLow" rtl="1">
              <a:buNone/>
            </a:pPr>
            <a:r>
              <a:rPr lang="en-US" sz="2000" dirty="0" err="1" smtClean="0">
                <a:cs typeface="B Yagut" panose="00000400000000000000" pitchFamily="2" charset="-78"/>
              </a:rPr>
              <a:t>radee</a:t>
            </a:r>
            <a:r>
              <a:rPr lang="en-US" sz="2000" dirty="0" smtClean="0">
                <a:cs typeface="B Yagut" panose="00000400000000000000" pitchFamily="2" charset="-78"/>
              </a:rPr>
              <a:t> seni18 ta 29sal-edi1</a:t>
            </a:r>
            <a:endParaRPr lang="fa-IR" sz="2000" dirty="0" smtClean="0">
              <a:cs typeface="B Yagut" panose="00000400000000000000" pitchFamily="2" charset="-78"/>
            </a:endParaRPr>
          </a:p>
          <a:p>
            <a:pPr marL="285750" indent="-285750" algn="justLow"/>
            <a:r>
              <a:rPr lang="fa-IR" sz="1800" i="1" dirty="0" smtClean="0">
                <a:cs typeface="B Yagut" panose="00000400000000000000" pitchFamily="2" charset="-78"/>
              </a:rPr>
              <a:t> </a:t>
            </a:r>
            <a:r>
              <a:rPr lang="fa-IR" sz="1800" dirty="0">
                <a:cs typeface="B Yagut" pitchFamily="2" charset="-78"/>
              </a:rPr>
              <a:t>پیش </a:t>
            </a:r>
            <a:r>
              <a:rPr lang="fa-IR" sz="1800" dirty="0" smtClean="0">
                <a:cs typeface="B Yagut" pitchFamily="2" charset="-78"/>
              </a:rPr>
              <a:t>نیاز: آناتومی </a:t>
            </a:r>
            <a:r>
              <a:rPr lang="fa-IR" sz="1800" dirty="0">
                <a:cs typeface="B Yagut" pitchFamily="2" charset="-78"/>
              </a:rPr>
              <a:t>و فیزیولوژی، اصول تغذیه، بیماری </a:t>
            </a:r>
            <a:r>
              <a:rPr lang="fa-IR" sz="1800" dirty="0" smtClean="0">
                <a:cs typeface="B Yagut" pitchFamily="2" charset="-78"/>
              </a:rPr>
              <a:t>های واگیرو غیرواگیر- ایمن سازی- دهان ودندان</a:t>
            </a:r>
          </a:p>
          <a:p>
            <a:pPr marL="285750" indent="-285750" algn="justLow"/>
            <a:r>
              <a:rPr lang="fa-IR" sz="1800" dirty="0" smtClean="0">
                <a:cs typeface="B Yagut" pitchFamily="2" charset="-78"/>
              </a:rPr>
              <a:t>نحوه ارائه: 9ساعت </a:t>
            </a:r>
            <a:r>
              <a:rPr lang="fa-IR" sz="1800" dirty="0">
                <a:cs typeface="B Yagut" pitchFamily="2" charset="-78"/>
              </a:rPr>
              <a:t>نظری و 17 ساعت </a:t>
            </a:r>
            <a:r>
              <a:rPr lang="fa-IR" sz="1800" dirty="0" smtClean="0">
                <a:cs typeface="B Yagut" pitchFamily="2" charset="-78"/>
              </a:rPr>
              <a:t>عملی.</a:t>
            </a:r>
          </a:p>
          <a:p>
            <a:pPr marL="285750" indent="-285750" algn="justLow"/>
            <a:r>
              <a:rPr lang="fa-IR" sz="1800" dirty="0" smtClean="0">
                <a:cs typeface="B Yagut" pitchFamily="2" charset="-78"/>
              </a:rPr>
              <a:t>مجموعه </a:t>
            </a:r>
            <a:r>
              <a:rPr lang="fa-IR" sz="1800" dirty="0">
                <a:cs typeface="B Yagut" pitchFamily="2" charset="-78"/>
              </a:rPr>
              <a:t>حاضر برای تدریس در </a:t>
            </a:r>
            <a:r>
              <a:rPr lang="fa-IR" sz="1800" dirty="0" smtClean="0">
                <a:cs typeface="B Yagut" pitchFamily="2" charset="-78"/>
              </a:rPr>
              <a:t>9 </a:t>
            </a:r>
            <a:r>
              <a:rPr lang="fa-IR" sz="1800" dirty="0">
                <a:cs typeface="B Yagut" pitchFamily="2" charset="-78"/>
              </a:rPr>
              <a:t>ساعت کلاس آموزشی نظری تهیه شده است</a:t>
            </a:r>
            <a:r>
              <a:rPr lang="fa-IR" sz="1800" dirty="0" smtClean="0">
                <a:cs typeface="B Yagut" pitchFamily="2" charset="-78"/>
              </a:rPr>
              <a:t>.</a:t>
            </a:r>
          </a:p>
          <a:p>
            <a:pPr marL="285750" indent="-285750" algn="justLow"/>
            <a:r>
              <a:rPr lang="fa-IR" sz="1800" dirty="0" smtClean="0">
                <a:cs typeface="B Yagut" pitchFamily="2" charset="-78"/>
              </a:rPr>
              <a:t>شیوه ارزشیابی:</a:t>
            </a:r>
            <a:r>
              <a:rPr lang="fa-IR" sz="1800" dirty="0">
                <a:cs typeface="B Yagut" pitchFamily="2" charset="-78"/>
              </a:rPr>
              <a:t> </a:t>
            </a:r>
            <a:r>
              <a:rPr lang="fa-IR" sz="1800" dirty="0" smtClean="0">
                <a:cs typeface="B Yagut" pitchFamily="2" charset="-78"/>
              </a:rPr>
              <a:t>نظری و </a:t>
            </a:r>
            <a:r>
              <a:rPr lang="fa-IR" sz="1800" dirty="0">
                <a:cs typeface="B Yagut" pitchFamily="2" charset="-78"/>
              </a:rPr>
              <a:t>عملی </a:t>
            </a:r>
            <a:endParaRPr lang="en-US" sz="1800" i="1"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fld id="{A8B4ED13-EBA7-4896-8486-DA7F6ED059BE}" type="slidenum">
              <a:rPr lang="fa-IR" smtClean="0">
                <a:solidFill>
                  <a:prstClr val="black">
                    <a:tint val="75000"/>
                  </a:prstClr>
                </a:solidFill>
              </a:rPr>
              <a:pPr/>
              <a:t>2</a:t>
            </a:fld>
            <a:endParaRPr lang="fa-IR">
              <a:solidFill>
                <a:prstClr val="black">
                  <a:tint val="75000"/>
                </a:prstClr>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638"/>
          <a:stretch/>
        </p:blipFill>
        <p:spPr>
          <a:xfrm>
            <a:off x="914400" y="1828800"/>
            <a:ext cx="1371600" cy="1219200"/>
          </a:xfrm>
          <a:prstGeom prst="rect">
            <a:avLst/>
          </a:prstGeom>
        </p:spPr>
      </p:pic>
    </p:spTree>
    <p:extLst>
      <p:ext uri="{BB962C8B-B14F-4D97-AF65-F5344CB8AC3E}">
        <p14:creationId xmlns:p14="http://schemas.microsoft.com/office/powerpoint/2010/main" val="4120215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275"/>
            <a:ext cx="9144000" cy="1143000"/>
          </a:xfrm>
        </p:spPr>
        <p:txBody>
          <a:bodyPr>
            <a:normAutofit fontScale="90000"/>
          </a:bodyPr>
          <a:lstStyle/>
          <a:p>
            <a:pPr defTabSz="914400"/>
            <a:r>
              <a:rPr lang="fa-IR" sz="2700" dirty="0" smtClean="0">
                <a:solidFill>
                  <a:prstClr val="black"/>
                </a:solidFill>
                <a:latin typeface="B  Yagut"/>
                <a:cs typeface="B Yagut" panose="00000400000000000000" pitchFamily="2" charset="-78"/>
              </a:rPr>
              <a:t/>
            </a:r>
            <a:br>
              <a:rPr lang="fa-IR" sz="2700" dirty="0" smtClean="0">
                <a:solidFill>
                  <a:prstClr val="black"/>
                </a:solidFill>
                <a:latin typeface="B  Yagut"/>
                <a:cs typeface="B Yagut" panose="00000400000000000000" pitchFamily="2" charset="-78"/>
              </a:rPr>
            </a:br>
            <a:r>
              <a:rPr lang="fa-IR" dirty="0">
                <a:solidFill>
                  <a:prstClr val="black"/>
                </a:solidFill>
                <a:latin typeface="B  Yagut"/>
                <a:cs typeface="B Yagut" panose="00000400000000000000" pitchFamily="2" charset="-78"/>
              </a:rPr>
              <a:t>فهرست عناوین</a:t>
            </a:r>
            <a:r>
              <a:rPr lang="fa-IR" sz="2700" dirty="0">
                <a:solidFill>
                  <a:prstClr val="black"/>
                </a:solidFill>
                <a:latin typeface="B  Yagut"/>
                <a:cs typeface="B Yagut" panose="00000400000000000000" pitchFamily="2" charset="-78"/>
              </a:rPr>
              <a:t/>
            </a:r>
            <a:br>
              <a:rPr lang="fa-IR" sz="2700" dirty="0">
                <a:solidFill>
                  <a:prstClr val="black"/>
                </a:solidFill>
                <a:latin typeface="B  Yagut"/>
                <a:cs typeface="B Yagut" panose="00000400000000000000" pitchFamily="2" charset="-78"/>
              </a:rPr>
            </a:br>
            <a:r>
              <a:rPr lang="fa-IR" sz="2700" dirty="0" smtClean="0">
                <a:solidFill>
                  <a:prstClr val="black"/>
                </a:solidFill>
                <a:latin typeface="B  Yagut"/>
                <a:cs typeface="B Yagut" panose="00000400000000000000" pitchFamily="2" charset="-78"/>
              </a:rPr>
              <a:t>مراقبتهای </a:t>
            </a:r>
            <a:r>
              <a:rPr lang="fa-IR" sz="2700" dirty="0">
                <a:solidFill>
                  <a:prstClr val="black"/>
                </a:solidFill>
                <a:latin typeface="B  Yagut"/>
                <a:cs typeface="B Yagut" panose="00000400000000000000" pitchFamily="2" charset="-78"/>
              </a:rPr>
              <a:t>ادغام یافته </a:t>
            </a:r>
            <a:r>
              <a:rPr lang="fa-IR" sz="2700" dirty="0" smtClean="0">
                <a:solidFill>
                  <a:prstClr val="black"/>
                </a:solidFill>
                <a:latin typeface="B  Yagut"/>
                <a:cs typeface="B Yagut" panose="00000400000000000000" pitchFamily="2" charset="-78"/>
              </a:rPr>
              <a:t>رده سنی 18-29سال (ویژه غیر پزشک)</a:t>
            </a:r>
            <a:r>
              <a:rPr lang="fa-IR" dirty="0" smtClean="0">
                <a:solidFill>
                  <a:prstClr val="black"/>
                </a:solidFill>
                <a:latin typeface="B  Yagut"/>
                <a:ea typeface="+mn-ea"/>
                <a:cs typeface="B Yagut" panose="00000400000000000000" pitchFamily="2" charset="-78"/>
              </a:rPr>
              <a:t/>
            </a:r>
            <a:br>
              <a:rPr lang="fa-IR" dirty="0" smtClean="0">
                <a:solidFill>
                  <a:prstClr val="black"/>
                </a:solidFill>
                <a:latin typeface="B  Yagut"/>
                <a:ea typeface="+mn-ea"/>
                <a:cs typeface="B Yagut" panose="00000400000000000000" pitchFamily="2" charset="-78"/>
              </a:rPr>
            </a:br>
            <a:r>
              <a:rPr lang="fa-IR" dirty="0" smtClean="0">
                <a:solidFill>
                  <a:prstClr val="black"/>
                </a:solidFill>
                <a:latin typeface="B  Yagut"/>
                <a:ea typeface="+mn-ea"/>
                <a:cs typeface="B Yagut" panose="00000400000000000000" pitchFamily="2" charset="-78"/>
              </a:rPr>
              <a:t>                            </a:t>
            </a:r>
            <a:endParaRPr lang="fa-IR" dirty="0">
              <a:solidFill>
                <a:prstClr val="black"/>
              </a:solidFill>
              <a:latin typeface="B  Yagut"/>
              <a:ea typeface="+mn-ea"/>
              <a:cs typeface="B Yagut" panose="00000400000000000000" pitchFamily="2" charset="-78"/>
            </a:endParaRPr>
          </a:p>
        </p:txBody>
      </p:sp>
      <p:graphicFrame>
        <p:nvGraphicFramePr>
          <p:cNvPr id="6" name="Table 5"/>
          <p:cNvGraphicFramePr>
            <a:graphicFrameLocks noGrp="1"/>
          </p:cNvGraphicFramePr>
          <p:nvPr>
            <p:extLst>
              <p:ext uri="{D42A27DB-BD31-4B8C-83A1-F6EECF244321}">
                <p14:modId xmlns:p14="http://schemas.microsoft.com/office/powerpoint/2010/main" val="1126612515"/>
              </p:ext>
            </p:extLst>
          </p:nvPr>
        </p:nvGraphicFramePr>
        <p:xfrm>
          <a:off x="2895600" y="1150298"/>
          <a:ext cx="5943599" cy="5303520"/>
        </p:xfrm>
        <a:graphic>
          <a:graphicData uri="http://schemas.openxmlformats.org/drawingml/2006/table">
            <a:tbl>
              <a:tblPr rtl="1" firstRow="1" bandRow="1">
                <a:tableStyleId>{5C22544A-7EE6-4342-B048-85BDC9FD1C3A}</a:tableStyleId>
              </a:tblPr>
              <a:tblGrid>
                <a:gridCol w="3507337"/>
                <a:gridCol w="1828507"/>
                <a:gridCol w="607755"/>
              </a:tblGrid>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وضعیت تغذیه ای</a:t>
                      </a:r>
                      <a:endParaRPr kumimoji="0" lang="fa-IR" sz="1800" b="0" i="0" u="none" strike="noStrike" kern="1200" cap="none" spc="0" normalizeH="0" baseline="0" dirty="0">
                        <a:ln>
                          <a:noFill/>
                        </a:ln>
                        <a:solidFill>
                          <a:prstClr val="black"/>
                        </a:solidFill>
                        <a:effectLst/>
                        <a:uLnTx/>
                        <a:uFillTx/>
                        <a:latin typeface="+mn-lt"/>
                        <a:ea typeface="+mn-ea"/>
                        <a:cs typeface="B Yagut" panose="00000400000000000000" pitchFamily="2" charset="-78"/>
                      </a:endParaRPr>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جلسه ا</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kumimoji="0" lang="fa-IR" sz="1800" b="0" i="0" u="none" strike="noStrike" kern="1200" cap="none" spc="0" normalizeH="0" baseline="0" dirty="0">
                        <a:ln>
                          <a:noFill/>
                        </a:ln>
                        <a:solidFill>
                          <a:prstClr val="black"/>
                        </a:solidFill>
                        <a:effectLst/>
                        <a:uLnTx/>
                        <a:uFillTx/>
                        <a:latin typeface="+mn-lt"/>
                        <a:ea typeface="+mn-ea"/>
                        <a:cs typeface="B Yagut" panose="00000400000000000000" pitchFamily="2" charset="-78"/>
                      </a:endParaRPr>
                    </a:p>
                  </a:txBody>
                  <a:tcP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وضعیت قلبی و عروقی</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جلسه 2</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ژنتیک</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bg1"/>
                    </a:solidFill>
                  </a:tcPr>
                </a:tc>
                <a:tc>
                  <a:txBody>
                    <a:bodyPr/>
                    <a:lstStyle/>
                    <a:p>
                      <a:pPr marL="285750" indent="-285750" algn="ctr"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واکسیناسیون</a:t>
                      </a:r>
                      <a:endParaRPr lang="fa-IR" dirty="0"/>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جلسه 3</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هپاتیت</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bg1"/>
                    </a:solidFill>
                  </a:tcPr>
                </a:tc>
                <a:tc>
                  <a:txBody>
                    <a:bodyPr/>
                    <a:lstStyle/>
                    <a:p>
                      <a:pPr marL="285750" indent="-285750" algn="ctr"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solidFill>
                      <a:schemeClr val="bg1"/>
                    </a:solidFill>
                  </a:tcPr>
                </a:tc>
              </a:tr>
              <a:tr h="320068">
                <a:tc>
                  <a:txBody>
                    <a:bodyPr/>
                    <a:lstStyle/>
                    <a:p>
                      <a:pPr marL="340689" marR="0" lvl="0" indent="-340689" algn="r" defTabSz="908483" rtl="1"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fa-IR" sz="1800" b="0" i="0" u="none" strike="noStrike" kern="1200" cap="none" spc="0" normalizeH="0" baseline="0" noProof="0" smtClean="0">
                          <a:ln>
                            <a:noFill/>
                          </a:ln>
                          <a:solidFill>
                            <a:prstClr val="black"/>
                          </a:solidFill>
                          <a:effectLst/>
                          <a:uLnTx/>
                          <a:uFillTx/>
                          <a:latin typeface="+mn-lt"/>
                          <a:ea typeface="+mn-ea"/>
                          <a:cs typeface="B Yagut" panose="00000400000000000000" pitchFamily="2" charset="-78"/>
                        </a:rPr>
                        <a:t>ارزیابی سل </a:t>
                      </a: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ریوی</a:t>
                      </a:r>
                    </a:p>
                  </a:txBody>
                  <a:tcPr>
                    <a:lnR w="19050" cap="flat" cmpd="sng" algn="ctr">
                      <a:solidFill>
                        <a:schemeClr val="bg1"/>
                      </a:solidFill>
                      <a:prstDash val="solid"/>
                      <a:round/>
                      <a:headEnd type="none" w="med" len="med"/>
                      <a:tailEnd type="none" w="med" len="med"/>
                    </a:lnR>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جلسه 4</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solidFill>
                      <a:schemeClr val="bg1"/>
                    </a:solidFill>
                  </a:tcPr>
                </a:tc>
                <a:tc>
                  <a:txBody>
                    <a:bodyPr/>
                    <a:lstStyle/>
                    <a:p>
                      <a:pPr marL="340689" marR="0" lvl="0" indent="-340689" algn="r" defTabSz="908483" rtl="1" eaLnBrk="1" fontAlgn="auto" latinLnBrk="0" hangingPunct="1">
                        <a:lnSpc>
                          <a:spcPct val="100000"/>
                        </a:lnSpc>
                        <a:spcBef>
                          <a:spcPct val="20000"/>
                        </a:spcBef>
                        <a:spcAft>
                          <a:spcPts val="0"/>
                        </a:spcAft>
                        <a:buClrTx/>
                        <a:buSzTx/>
                        <a:buFont typeface="Wingdings" panose="05000000000000000000" pitchFamily="2" charset="2"/>
                        <a:buChar char="v"/>
                        <a:tabLst/>
                        <a:defRPr/>
                      </a:pPr>
                      <a:endPar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endParaRPr>
                    </a:p>
                  </a:txBody>
                  <a:tcPr>
                    <a:lnL w="19050" cap="flat" cmpd="sng" algn="ctr">
                      <a:solidFill>
                        <a:schemeClr val="bg1"/>
                      </a:solidFill>
                      <a:prstDash val="solid"/>
                      <a:round/>
                      <a:headEnd type="none" w="med" len="med"/>
                      <a:tailEnd type="none" w="med" len="med"/>
                    </a:lnL>
                    <a:solidFill>
                      <a:schemeClr val="bg1"/>
                    </a:solidFill>
                  </a:tcPr>
                </a:tc>
              </a:tr>
              <a:tr h="315683">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بیماریهای منتقله جنسی</a:t>
                      </a:r>
                      <a:endParaRPr lang="fa-IR" dirty="0"/>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bg1"/>
                    </a:solidFill>
                  </a:tcPr>
                </a:tc>
                <a:tc>
                  <a:txBody>
                    <a:bodyPr/>
                    <a:lstStyle/>
                    <a:p>
                      <a:pPr marL="0" indent="0" algn="ctr" rtl="1">
                        <a:buFont typeface="Wingdings" panose="05000000000000000000" pitchFamily="2" charset="2"/>
                        <a:buNone/>
                      </a:pPr>
                      <a:endParaRPr lang="fa-IR"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مراقبت از نظر ابتلا به آسم</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جلسه 5</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سلامت روان</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جلسه 6</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solidFill>
                      <a:schemeClr val="bg1"/>
                    </a:solidFill>
                  </a:tcPr>
                </a:tc>
              </a:tr>
              <a:tr h="320068">
                <a:tc>
                  <a:txBody>
                    <a:bodyPr/>
                    <a:lstStyle/>
                    <a:p>
                      <a:pPr marL="285750" marR="0" lvl="0" indent="-285750" algn="r" defTabSz="908483"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1800" b="0" i="0" u="none" strike="noStrike" kern="1200" cap="none" spc="0" normalizeH="0" baseline="0" noProof="0" smtClean="0">
                          <a:ln>
                            <a:noFill/>
                          </a:ln>
                          <a:solidFill>
                            <a:prstClr val="black"/>
                          </a:solidFill>
                          <a:effectLst/>
                          <a:uLnTx/>
                          <a:uFillTx/>
                          <a:latin typeface="+mn-lt"/>
                          <a:ea typeface="+mn-ea"/>
                          <a:cs typeface="B Yagut" panose="00000400000000000000" pitchFamily="2" charset="-78"/>
                        </a:rPr>
                        <a:t>ارزیابی سلامت </a:t>
                      </a: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اجتماعی</a:t>
                      </a:r>
                      <a:endParaRPr kumimoji="0" lang="fa-IR" sz="1800" b="0" i="0" u="none" strike="noStrike" kern="1200" cap="none" spc="0" normalizeH="0" baseline="0" noProof="0" dirty="0" smtClean="0">
                        <a:ln>
                          <a:noFill/>
                        </a:ln>
                        <a:solidFill>
                          <a:prstClr val="black"/>
                        </a:solidFill>
                        <a:effectLst/>
                        <a:uLnTx/>
                        <a:uFillTx/>
                        <a:latin typeface="+mn-lt"/>
                        <a:ea typeface="+mn-ea"/>
                        <a:cs typeface="+mn-cs"/>
                      </a:endParaRPr>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smtClean="0">
                        <a:ln>
                          <a:noFill/>
                        </a:ln>
                        <a:solidFill>
                          <a:prstClr val="black"/>
                        </a:solidFill>
                        <a:effectLst/>
                        <a:uLnTx/>
                        <a:uFillTx/>
                        <a:latin typeface="+mn-lt"/>
                        <a:ea typeface="+mn-ea"/>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r" defTabSz="908483" rtl="1"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a-IR" sz="1800" b="0" i="0" u="none" strike="noStrike" kern="1200" cap="none" spc="0" normalizeH="0" baseline="0" noProof="0" dirty="0" smtClean="0">
                        <a:ln>
                          <a:noFill/>
                        </a:ln>
                        <a:solidFill>
                          <a:prstClr val="black"/>
                        </a:solidFill>
                        <a:effectLst/>
                        <a:uLnTx/>
                        <a:uFillTx/>
                        <a:latin typeface="+mn-lt"/>
                        <a:ea typeface="+mn-ea"/>
                        <a:cs typeface="+mn-cs"/>
                      </a:endParaRPr>
                    </a:p>
                  </a:txBody>
                  <a:tcP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مصرف دخانیات </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جلسه 7</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r>
              <a:tr h="32006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فعالیت بدنی</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smtClean="0">
                          <a:ln>
                            <a:noFill/>
                          </a:ln>
                          <a:solidFill>
                            <a:srgbClr val="FF0000"/>
                          </a:solidFill>
                          <a:effectLst/>
                          <a:uLnTx/>
                          <a:uFillTx/>
                          <a:latin typeface="+mn-lt"/>
                          <a:ea typeface="+mn-ea"/>
                          <a:cs typeface="+mn-cs"/>
                        </a:rPr>
                        <a:t>جلسه 8</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r>
              <a:tr h="789208">
                <a:tc>
                  <a:txBody>
                    <a:bodyPr/>
                    <a:lstStyle/>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اختلالات و بیماریهای گوش و شنوایی</a:t>
                      </a:r>
                    </a:p>
                    <a:p>
                      <a:pPr marL="285750" indent="-285750" rtl="1">
                        <a:buFont typeface="Wingdings" panose="05000000000000000000" pitchFamily="2" charset="2"/>
                        <a:buChar char="v"/>
                      </a:pPr>
                      <a:r>
                        <a:rPr kumimoji="0" lang="fa-IR" sz="1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ارزیابی دهان و دندان</a:t>
                      </a:r>
                      <a:endParaRPr lang="fa-IR" dirty="0"/>
                    </a:p>
                  </a:txBody>
                  <a:tcP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08483" rtl="1" eaLnBrk="1" fontAlgn="auto" latinLnBrk="0" hangingPunct="1">
                        <a:lnSpc>
                          <a:spcPct val="100000"/>
                        </a:lnSpc>
                        <a:spcBef>
                          <a:spcPts val="0"/>
                        </a:spcBef>
                        <a:spcAft>
                          <a:spcPts val="0"/>
                        </a:spcAft>
                        <a:buClrTx/>
                        <a:buSzTx/>
                        <a:buFontTx/>
                        <a:buNone/>
                        <a:tabLst/>
                        <a:defRPr/>
                      </a:pPr>
                      <a:endParaRPr kumimoji="0" lang="fa-IR"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ctr" defTabSz="908483"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smtClean="0">
                          <a:ln>
                            <a:noFill/>
                          </a:ln>
                          <a:solidFill>
                            <a:prstClr val="black"/>
                          </a:solidFill>
                          <a:effectLst/>
                          <a:uLnTx/>
                          <a:uFillTx/>
                          <a:latin typeface="+mn-lt"/>
                          <a:ea typeface="+mn-ea"/>
                          <a:cs typeface="+mn-cs"/>
                        </a:rPr>
                        <a:t>جلسه 9</a:t>
                      </a:r>
                    </a:p>
                    <a:p>
                      <a:pPr marL="0" indent="0" algn="ctr" rtl="1">
                        <a:buFont typeface="Wingdings" panose="05000000000000000000" pitchFamily="2" charset="2"/>
                        <a:buNone/>
                      </a:pPr>
                      <a:endParaRPr lang="fa-IR"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rtl="1">
                        <a:buFont typeface="Wingdings" panose="05000000000000000000" pitchFamily="2" charset="2"/>
                        <a:buChar char="v"/>
                      </a:pPr>
                      <a:endParaRPr lang="fa-IR" dirty="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r>
            </a:tbl>
          </a:graphicData>
        </a:graphic>
      </p:graphicFrame>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0170941"/>
      </p:ext>
    </p:extLst>
  </p:cSld>
  <p:clrMapOvr>
    <a:masterClrMapping/>
  </p:clrMapOvr>
  <mc:AlternateContent xmlns:mc="http://schemas.openxmlformats.org/markup-compatibility/2006" xmlns:p14="http://schemas.microsoft.com/office/powerpoint/2010/main">
    <mc:Choice Requires="p14">
      <p:transition p14:dur="0" advTm="14249"/>
    </mc:Choice>
    <mc:Fallback xmlns="">
      <p:transition advTm="14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538"/>
            <a:ext cx="9144000" cy="1138773"/>
          </a:xfrm>
          <a:prstGeom prst="rect">
            <a:avLst/>
          </a:prstGeom>
        </p:spPr>
        <p:txBody>
          <a:bodyPr wrap="square">
            <a:spAutoFit/>
          </a:bodyPr>
          <a:lstStyle/>
          <a:p>
            <a:pPr algn="ctr"/>
            <a:r>
              <a:rPr lang="fa-IR" sz="4400" dirty="0">
                <a:solidFill>
                  <a:prstClr val="black"/>
                </a:solidFill>
                <a:latin typeface="B  Yagut"/>
                <a:ea typeface="+mj-ea"/>
                <a:cs typeface="B Yagut" panose="00000400000000000000" pitchFamily="2" charset="-78"/>
              </a:rPr>
              <a:t>فهرست </a:t>
            </a:r>
            <a:r>
              <a:rPr lang="fa-IR" sz="4400" dirty="0" smtClean="0">
                <a:solidFill>
                  <a:prstClr val="black"/>
                </a:solidFill>
                <a:latin typeface="B  Yagut"/>
                <a:ea typeface="+mj-ea"/>
                <a:cs typeface="B Yagut" panose="00000400000000000000" pitchFamily="2" charset="-78"/>
              </a:rPr>
              <a:t>عناوین</a:t>
            </a:r>
          </a:p>
          <a:p>
            <a:pPr algn="ctr"/>
            <a:r>
              <a:rPr lang="fa-IR" sz="2400" dirty="0" smtClean="0">
                <a:solidFill>
                  <a:prstClr val="black"/>
                </a:solidFill>
                <a:latin typeface="B  Yagut"/>
                <a:ea typeface="+mj-ea"/>
                <a:cs typeface="B Yagut" panose="00000400000000000000" pitchFamily="2" charset="-78"/>
              </a:rPr>
              <a:t>ارزیابی فعالیت بدنی در جوانان </a:t>
            </a:r>
            <a:endParaRPr lang="fa-IR" sz="2400" dirty="0"/>
          </a:p>
        </p:txBody>
      </p:sp>
      <p:sp>
        <p:nvSpPr>
          <p:cNvPr id="3" name="TextBox 2"/>
          <p:cNvSpPr txBox="1"/>
          <p:nvPr/>
        </p:nvSpPr>
        <p:spPr>
          <a:xfrm>
            <a:off x="1524000" y="1371600"/>
            <a:ext cx="6858000" cy="5386090"/>
          </a:xfrm>
          <a:prstGeom prst="rect">
            <a:avLst/>
          </a:prstGeom>
          <a:noFill/>
        </p:spPr>
        <p:txBody>
          <a:bodyPr wrap="square" rtlCol="1">
            <a:spAutoFit/>
          </a:bodyPr>
          <a:lstStyle/>
          <a:p>
            <a:pPr marL="342900" indent="-342900">
              <a:buFont typeface="Wingdings" panose="05000000000000000000" pitchFamily="2" charset="2"/>
              <a:buChar char="ü"/>
            </a:pPr>
            <a:r>
              <a:rPr lang="fa-IR" sz="2200" dirty="0"/>
              <a:t>مقدمه</a:t>
            </a:r>
          </a:p>
          <a:p>
            <a:pPr marL="342900" indent="-342900">
              <a:buFont typeface="Wingdings" panose="05000000000000000000" pitchFamily="2" charset="2"/>
              <a:buChar char="ü"/>
            </a:pPr>
            <a:r>
              <a:rPr lang="fa-IR" sz="2200" dirty="0"/>
              <a:t>اهداف آموزشی</a:t>
            </a:r>
          </a:p>
          <a:p>
            <a:pPr marL="342900" indent="-342900">
              <a:buFont typeface="Wingdings" panose="05000000000000000000" pitchFamily="2" charset="2"/>
              <a:buChar char="ü"/>
            </a:pPr>
            <a:r>
              <a:rPr lang="fa-IR" sz="2200" dirty="0"/>
              <a:t>تعریف فعالیت جسمانی و ورزش</a:t>
            </a:r>
          </a:p>
          <a:p>
            <a:pPr marL="342900" indent="-342900">
              <a:buFont typeface="Wingdings" panose="05000000000000000000" pitchFamily="2" charset="2"/>
              <a:buChar char="ü"/>
            </a:pPr>
            <a:r>
              <a:rPr lang="ar-SA" sz="2200" dirty="0"/>
              <a:t>اثرات مثبت فعالیت بدنی بر بدن</a:t>
            </a:r>
            <a:endParaRPr lang="fa-IR" sz="2200" dirty="0"/>
          </a:p>
          <a:p>
            <a:pPr marL="342900" indent="-342900">
              <a:buFont typeface="Wingdings" panose="05000000000000000000" pitchFamily="2" charset="2"/>
              <a:buChar char="ü"/>
            </a:pPr>
            <a:r>
              <a:rPr lang="fa-IR" sz="2200" dirty="0"/>
              <a:t>هرم فعالیت بدنی </a:t>
            </a:r>
          </a:p>
          <a:p>
            <a:pPr marL="342900" indent="-342900">
              <a:buFont typeface="Wingdings" panose="05000000000000000000" pitchFamily="2" charset="2"/>
              <a:buChar char="ü"/>
            </a:pPr>
            <a:r>
              <a:rPr lang="fa-IR" sz="2200" dirty="0"/>
              <a:t>انواع فعالیت بدنی</a:t>
            </a:r>
          </a:p>
          <a:p>
            <a:pPr marL="342900" indent="-342900">
              <a:buFont typeface="Wingdings" panose="05000000000000000000" pitchFamily="2" charset="2"/>
              <a:buChar char="ü"/>
            </a:pPr>
            <a:r>
              <a:rPr lang="ar-SA" sz="2200" dirty="0"/>
              <a:t>ميزان و شدت فعاليت بدني مناسب </a:t>
            </a:r>
            <a:r>
              <a:rPr lang="fa-IR" sz="2200" dirty="0"/>
              <a:t>جوانان</a:t>
            </a:r>
            <a:endParaRPr lang="en-US" sz="2200" dirty="0"/>
          </a:p>
          <a:p>
            <a:pPr marL="342900" indent="-342900" fontAlgn="base">
              <a:buFont typeface="Wingdings" panose="05000000000000000000" pitchFamily="2" charset="2"/>
              <a:buChar char="ü"/>
            </a:pPr>
            <a:r>
              <a:rPr lang="fa-IR" sz="2200" dirty="0"/>
              <a:t>تعیین </a:t>
            </a:r>
            <a:r>
              <a:rPr lang="ar-SA" sz="2200" dirty="0"/>
              <a:t>شدت فعاليت بدن</a:t>
            </a:r>
            <a:r>
              <a:rPr lang="fa-IR" sz="2200" dirty="0"/>
              <a:t>ی درجوانان بر اساس ضربان قلب ماكزيمم</a:t>
            </a:r>
            <a:endParaRPr lang="en-US" sz="2200" dirty="0"/>
          </a:p>
          <a:p>
            <a:pPr marL="342900" indent="-342900">
              <a:buFont typeface="Wingdings" panose="05000000000000000000" pitchFamily="2" charset="2"/>
              <a:buChar char="ü"/>
            </a:pPr>
            <a:r>
              <a:rPr lang="ar-SA" sz="2200" dirty="0"/>
              <a:t>ارزیابی سطح فعالیت بدنی جوانان</a:t>
            </a:r>
            <a:endParaRPr lang="en-US" sz="2200" dirty="0"/>
          </a:p>
          <a:p>
            <a:pPr marL="342900" indent="-342900">
              <a:buFont typeface="Wingdings" panose="05000000000000000000" pitchFamily="2" charset="2"/>
              <a:buChar char="ü"/>
            </a:pPr>
            <a:r>
              <a:rPr lang="ar-SA" sz="2200" dirty="0"/>
              <a:t>ارزیابی آمادگی شروع فعالیت بدنی(پرسشنامه </a:t>
            </a:r>
            <a:r>
              <a:rPr lang="en-US" sz="2200" dirty="0"/>
              <a:t>PAR-Q</a:t>
            </a:r>
            <a:r>
              <a:rPr lang="fa-IR" sz="2200" dirty="0" smtClean="0"/>
              <a:t>)</a:t>
            </a:r>
            <a:endParaRPr lang="fa-IR" sz="2200" dirty="0"/>
          </a:p>
          <a:p>
            <a:pPr marL="342900" indent="-342900">
              <a:buFont typeface="Wingdings" panose="05000000000000000000" pitchFamily="2" charset="2"/>
              <a:buChar char="ü"/>
            </a:pPr>
            <a:r>
              <a:rPr lang="fa-IR" sz="2200" dirty="0" smtClean="0"/>
              <a:t>اقدامات </a:t>
            </a:r>
            <a:r>
              <a:rPr lang="fa-IR" sz="2200" dirty="0"/>
              <a:t>و پیگیریهای مورد نیاز جوانان در فعالیت </a:t>
            </a:r>
            <a:r>
              <a:rPr lang="fa-IR" sz="2200" dirty="0" smtClean="0"/>
              <a:t>بدنی</a:t>
            </a:r>
            <a:endParaRPr lang="fa-IR" sz="2200" dirty="0"/>
          </a:p>
          <a:p>
            <a:pPr marL="342900" indent="-342900">
              <a:buFont typeface="Wingdings" panose="05000000000000000000" pitchFamily="2" charset="2"/>
              <a:buChar char="ü"/>
            </a:pPr>
            <a:r>
              <a:rPr lang="fa-IR" sz="2200" dirty="0" smtClean="0"/>
              <a:t>آزمون‌های </a:t>
            </a:r>
            <a:r>
              <a:rPr lang="fa-IR" sz="2200" dirty="0"/>
              <a:t>وضعیت آمادگی جسمانی </a:t>
            </a:r>
            <a:r>
              <a:rPr lang="fa-IR" sz="2200" dirty="0" smtClean="0"/>
              <a:t>جوانان</a:t>
            </a:r>
          </a:p>
          <a:p>
            <a:pPr marL="342900" indent="-342900">
              <a:buFont typeface="Wingdings" panose="05000000000000000000" pitchFamily="2" charset="2"/>
              <a:buChar char="ü"/>
            </a:pPr>
            <a:r>
              <a:rPr lang="fa-IR" sz="2200" dirty="0" smtClean="0"/>
              <a:t>خلاصه </a:t>
            </a:r>
            <a:r>
              <a:rPr lang="fa-IR" sz="2200" dirty="0"/>
              <a:t>مطالب و نتیجه </a:t>
            </a:r>
            <a:r>
              <a:rPr lang="fa-IR" sz="2200" dirty="0" smtClean="0"/>
              <a:t>گیری</a:t>
            </a:r>
          </a:p>
          <a:p>
            <a:pPr marL="342900" indent="-342900">
              <a:buFont typeface="Wingdings" panose="05000000000000000000" pitchFamily="2" charset="2"/>
              <a:buChar char="ü"/>
            </a:pPr>
            <a:r>
              <a:rPr lang="fa-IR" sz="2200" dirty="0" smtClean="0"/>
              <a:t>پرسش </a:t>
            </a:r>
            <a:r>
              <a:rPr lang="fa-IR" sz="2200" dirty="0"/>
              <a:t>و تمرین</a:t>
            </a:r>
            <a:endParaRPr lang="en-US" sz="2200" dirty="0"/>
          </a:p>
          <a:p>
            <a:endParaRPr lang="fa-IR" dirty="0" smtClean="0"/>
          </a:p>
          <a:p>
            <a:endParaRPr lang="fa-I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0364652"/>
      </p:ext>
    </p:extLst>
  </p:cSld>
  <p:clrMapOvr>
    <a:masterClrMapping/>
  </p:clrMapOvr>
  <mc:AlternateContent xmlns:mc="http://schemas.openxmlformats.org/markup-compatibility/2006" xmlns:p14="http://schemas.microsoft.com/office/powerpoint/2010/main">
    <mc:Choice Requires="p14">
      <p:transition spd="slow" p14:dur="2000" advTm="49780"/>
    </mc:Choice>
    <mc:Fallback xmlns="">
      <p:transition spd="slow" advTm="49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2445" y="152400"/>
            <a:ext cx="6593472" cy="523220"/>
          </a:xfrm>
          <a:prstGeom prst="rect">
            <a:avLst/>
          </a:prstGeom>
        </p:spPr>
        <p:txBody>
          <a:bodyPr wrap="none">
            <a:spAutoFit/>
          </a:bodyPr>
          <a:lstStyle/>
          <a:p>
            <a:pPr algn="ctr"/>
            <a:r>
              <a:rPr lang="fa-IR" sz="2800" dirty="0">
                <a:solidFill>
                  <a:prstClr val="black"/>
                </a:solidFill>
                <a:cs typeface="B Yagut" panose="00000400000000000000" pitchFamily="2" charset="-78"/>
              </a:rPr>
              <a:t>اهداف آموزشی </a:t>
            </a:r>
            <a:r>
              <a:rPr lang="fa-IR" sz="2800" dirty="0" smtClean="0">
                <a:solidFill>
                  <a:prstClr val="black"/>
                </a:solidFill>
                <a:cs typeface="B Yagut" panose="00000400000000000000" pitchFamily="2" charset="-78"/>
              </a:rPr>
              <a:t>ارزیابی وضعیت فعالیت بدنی جوانان</a:t>
            </a:r>
            <a:endParaRPr lang="fa-IR" sz="2800" dirty="0">
              <a:solidFill>
                <a:prstClr val="black"/>
              </a:solidFill>
              <a:cs typeface="B Yagut" panose="00000400000000000000" pitchFamily="2" charset="-78"/>
            </a:endParaRPr>
          </a:p>
        </p:txBody>
      </p:sp>
      <p:sp>
        <p:nvSpPr>
          <p:cNvPr id="5" name="Rectangle 4"/>
          <p:cNvSpPr/>
          <p:nvPr/>
        </p:nvSpPr>
        <p:spPr>
          <a:xfrm>
            <a:off x="47223" y="914400"/>
            <a:ext cx="8915400" cy="7413696"/>
          </a:xfrm>
          <a:prstGeom prst="rect">
            <a:avLst/>
          </a:prstGeom>
        </p:spPr>
        <p:txBody>
          <a:bodyPr wrap="square">
            <a:spAutoFit/>
          </a:bodyPr>
          <a:lstStyle/>
          <a:p>
            <a:r>
              <a:rPr lang="fa-IR" sz="2400" dirty="0" smtClean="0">
                <a:solidFill>
                  <a:prstClr val="black"/>
                </a:solidFill>
                <a:cs typeface="B Yagut" panose="00000400000000000000" pitchFamily="2" charset="-78"/>
              </a:rPr>
              <a:t>انتظار می رود پس ازپایان تدریس فراگیر بتواند:</a:t>
            </a:r>
          </a:p>
          <a:p>
            <a:pPr marL="342900" indent="-342900">
              <a:lnSpc>
                <a:spcPct val="150000"/>
              </a:lnSpc>
              <a:buFont typeface="Wingdings" panose="05000000000000000000" pitchFamily="2" charset="2"/>
              <a:buChar char="v"/>
            </a:pPr>
            <a:r>
              <a:rPr lang="fa-IR" sz="2200" dirty="0" smtClean="0">
                <a:solidFill>
                  <a:prstClr val="black"/>
                </a:solidFill>
                <a:ea typeface="Times New Roman"/>
                <a:cs typeface="B Yagut" pitchFamily="2" charset="-78"/>
              </a:rPr>
              <a:t>فعالیت بدنی را تعریف کند.</a:t>
            </a:r>
          </a:p>
          <a:p>
            <a:pPr marL="342900" indent="-342900">
              <a:lnSpc>
                <a:spcPct val="150000"/>
              </a:lnSpc>
              <a:buFont typeface="Wingdings" panose="05000000000000000000" pitchFamily="2" charset="2"/>
              <a:buChar char="v"/>
            </a:pPr>
            <a:r>
              <a:rPr lang="fa-IR" sz="2200" dirty="0" smtClean="0">
                <a:solidFill>
                  <a:prstClr val="black"/>
                </a:solidFill>
                <a:ea typeface="Times New Roman"/>
                <a:cs typeface="B Yagut" pitchFamily="2" charset="-78"/>
              </a:rPr>
              <a:t>اثرات مثبت فعالیت بدنی بر دستگاه اسكلتي عضلاني جوان را شرح دهد.</a:t>
            </a:r>
          </a:p>
          <a:p>
            <a:pPr marL="342900" indent="-342900">
              <a:lnSpc>
                <a:spcPct val="150000"/>
              </a:lnSpc>
              <a:buFont typeface="Wingdings" panose="05000000000000000000" pitchFamily="2" charset="2"/>
              <a:buChar char="v"/>
            </a:pPr>
            <a:r>
              <a:rPr lang="fa-IR" sz="2200" dirty="0" smtClean="0">
                <a:solidFill>
                  <a:prstClr val="black"/>
                </a:solidFill>
                <a:ea typeface="Times New Roman"/>
                <a:cs typeface="B Yagut" pitchFamily="2" charset="-78"/>
              </a:rPr>
              <a:t>اثرات مثبت فعالیت بدنی بر دستگاه گوارش جوان را بیان کند.</a:t>
            </a:r>
          </a:p>
          <a:p>
            <a:pPr marL="342900" lvl="0" indent="-342900">
              <a:lnSpc>
                <a:spcPct val="150000"/>
              </a:lnSpc>
              <a:buFont typeface="Wingdings" panose="05000000000000000000" pitchFamily="2" charset="2"/>
              <a:buChar char="v"/>
            </a:pPr>
            <a:r>
              <a:rPr lang="fa-IR" sz="2200" dirty="0" smtClean="0">
                <a:solidFill>
                  <a:prstClr val="black"/>
                </a:solidFill>
                <a:ea typeface="Times New Roman"/>
                <a:cs typeface="B Yagut" pitchFamily="2" charset="-78"/>
              </a:rPr>
              <a:t>اثرات مثبت فعالیت بدنی بر سیستم قلبی عروقی جوان را توضیح دهد.</a:t>
            </a:r>
          </a:p>
          <a:p>
            <a:pPr marL="342900" lvl="0" indent="-342900">
              <a:lnSpc>
                <a:spcPct val="150000"/>
              </a:lnSpc>
              <a:buFont typeface="Wingdings" panose="05000000000000000000" pitchFamily="2" charset="2"/>
              <a:buChar char="v"/>
            </a:pPr>
            <a:r>
              <a:rPr lang="fa-IR" sz="2200" dirty="0" smtClean="0">
                <a:solidFill>
                  <a:prstClr val="black"/>
                </a:solidFill>
                <a:ea typeface="Times New Roman"/>
                <a:cs typeface="B Yagut" pitchFamily="2" charset="-78"/>
              </a:rPr>
              <a:t>اثرات مثبت فعالیت بدنی بر دستگاه سلامت روان جوان را شرح دهد.</a:t>
            </a:r>
          </a:p>
          <a:p>
            <a:pPr marL="342900" lvl="0" indent="-342900">
              <a:lnSpc>
                <a:spcPct val="150000"/>
              </a:lnSpc>
              <a:buFont typeface="Wingdings" panose="05000000000000000000" pitchFamily="2" charset="2"/>
              <a:buChar char="v"/>
            </a:pPr>
            <a:r>
              <a:rPr lang="fa-IR" sz="2200" dirty="0" smtClean="0">
                <a:solidFill>
                  <a:prstClr val="black"/>
                </a:solidFill>
                <a:ea typeface="Times New Roman"/>
                <a:cs typeface="B Yagut" pitchFamily="2" charset="-78"/>
              </a:rPr>
              <a:t>اثرات مثبت فعالیت بدنی بر جلوگیری از روند پیر شدن را شرح دهد.</a:t>
            </a:r>
          </a:p>
          <a:p>
            <a:pPr marL="342900" lvl="0" indent="-342900">
              <a:lnSpc>
                <a:spcPct val="150000"/>
              </a:lnSpc>
              <a:buFont typeface="Wingdings" panose="05000000000000000000" pitchFamily="2" charset="2"/>
              <a:buChar char="v"/>
            </a:pPr>
            <a:r>
              <a:rPr lang="fa-IR" sz="2200" dirty="0" smtClean="0">
                <a:solidFill>
                  <a:prstClr val="black"/>
                </a:solidFill>
                <a:ea typeface="Times New Roman"/>
                <a:cs typeface="B Yagut" pitchFamily="2" charset="-78"/>
              </a:rPr>
              <a:t>سایراثرات مثبت فعالیت بدنی بر بدن جوان را شرح دهد.</a:t>
            </a:r>
          </a:p>
          <a:p>
            <a:pPr marL="342900" lvl="0" indent="-342900">
              <a:lnSpc>
                <a:spcPct val="150000"/>
              </a:lnSpc>
              <a:buFont typeface="Wingdings" panose="05000000000000000000" pitchFamily="2" charset="2"/>
              <a:buChar char="v"/>
            </a:pPr>
            <a:r>
              <a:rPr lang="fa-IR" sz="2200" dirty="0" smtClean="0">
                <a:solidFill>
                  <a:prstClr val="black"/>
                </a:solidFill>
                <a:ea typeface="Times New Roman"/>
                <a:cs typeface="B Yagut" pitchFamily="2" charset="-78"/>
              </a:rPr>
              <a:t>هرم فعالیت بدنی در جوانان را توضیح دهد.</a:t>
            </a:r>
          </a:p>
          <a:p>
            <a:pPr marL="342900" lvl="0" indent="-342900" fontAlgn="base">
              <a:lnSpc>
                <a:spcPct val="150000"/>
              </a:lnSpc>
              <a:spcBef>
                <a:spcPct val="20000"/>
              </a:spcBef>
              <a:spcAft>
                <a:spcPct val="0"/>
              </a:spcAft>
              <a:buFont typeface="Wingdings" panose="05000000000000000000" pitchFamily="2" charset="2"/>
              <a:buChar char="v"/>
            </a:pPr>
            <a:r>
              <a:rPr lang="ar-SA" altLang="fa-IR" sz="2200" dirty="0" smtClean="0" bmk="">
                <a:solidFill>
                  <a:prstClr val="black"/>
                </a:solidFill>
                <a:ea typeface="Times New Roman"/>
                <a:cs typeface="B Yagut" pitchFamily="2" charset="-78"/>
              </a:rPr>
              <a:t>ميزان و شدت فعاليت بدني مناسب</a:t>
            </a:r>
            <a:r>
              <a:rPr lang="fa-IR" altLang="fa-IR" sz="2200" dirty="0" smtClean="0" bmk="">
                <a:solidFill>
                  <a:prstClr val="black"/>
                </a:solidFill>
                <a:ea typeface="Times New Roman"/>
                <a:cs typeface="B Yagut" pitchFamily="2" charset="-78"/>
              </a:rPr>
              <a:t> جوانان را توضیح دهد.</a:t>
            </a:r>
          </a:p>
          <a:p>
            <a:pPr marL="342900" lvl="0" indent="-342900">
              <a:lnSpc>
                <a:spcPct val="150000"/>
              </a:lnSpc>
              <a:spcBef>
                <a:spcPct val="20000"/>
              </a:spcBef>
              <a:buFont typeface="Wingdings" panose="05000000000000000000" pitchFamily="2" charset="2"/>
              <a:buChar char="v"/>
            </a:pPr>
            <a:r>
              <a:rPr lang="fa-IR" sz="2200" dirty="0" smtClean="0">
                <a:solidFill>
                  <a:prstClr val="black"/>
                </a:solidFill>
                <a:ea typeface="Times New Roman"/>
                <a:cs typeface="B Yagut" pitchFamily="2" charset="-78"/>
              </a:rPr>
              <a:t>علائم فعاليت بدني نامناسب در جوانان را شرح دهد.</a:t>
            </a:r>
            <a:endParaRPr lang="fa-IR" sz="2200" dirty="0">
              <a:solidFill>
                <a:prstClr val="black"/>
              </a:solidFill>
              <a:ea typeface="Times New Roman"/>
              <a:cs typeface="B Yagut" pitchFamily="2" charset="-78"/>
            </a:endParaRPr>
          </a:p>
          <a:p>
            <a:pPr marL="342900" lvl="0" indent="-342900" fontAlgn="base">
              <a:lnSpc>
                <a:spcPct val="150000"/>
              </a:lnSpc>
              <a:spcBef>
                <a:spcPct val="20000"/>
              </a:spcBef>
              <a:spcAft>
                <a:spcPct val="0"/>
              </a:spcAft>
              <a:buFont typeface="Wingdings" panose="05000000000000000000" pitchFamily="2" charset="2"/>
              <a:buChar char="v"/>
            </a:pPr>
            <a:endParaRPr lang="en-US" altLang="fa-IR" sz="2200" dirty="0">
              <a:solidFill>
                <a:prstClr val="black"/>
              </a:solidFill>
              <a:ea typeface="Times New Roman"/>
              <a:cs typeface="B Yagut" pitchFamily="2" charset="-78"/>
            </a:endParaRPr>
          </a:p>
          <a:p>
            <a:pPr lvl="0" algn="justLow" defTabSz="914400">
              <a:lnSpc>
                <a:spcPct val="107000"/>
              </a:lnSpc>
              <a:spcBef>
                <a:spcPct val="20000"/>
              </a:spcBef>
            </a:pPr>
            <a:endParaRPr lang="en-US" sz="2800" dirty="0">
              <a:solidFill>
                <a:srgbClr val="000000"/>
              </a:solidFill>
              <a:latin typeface="Calibri" panose="020F0502020204030204" pitchFamily="34" charset="0"/>
              <a:ea typeface="Calibri" panose="020F0502020204030204" pitchFamily="34" charset="0"/>
              <a:cs typeface="B Yagut" panose="00000400000000000000" pitchFamily="2" charset="-78"/>
            </a:endParaRPr>
          </a:p>
          <a:p>
            <a:endParaRPr lang="fa-IR" sz="2200" dirty="0">
              <a:solidFill>
                <a:prstClr val="black"/>
              </a:solidFill>
              <a:ea typeface="Times New Roman"/>
              <a:cs typeface="B Yagut" pitchFamily="2" charset="-78"/>
            </a:endParaRPr>
          </a:p>
          <a:p>
            <a:endParaRPr lang="fa-IR" dirty="0">
              <a:solidFill>
                <a:prstClr val="black"/>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8956139"/>
      </p:ext>
    </p:extLst>
  </p:cSld>
  <p:clrMapOvr>
    <a:masterClrMapping/>
  </p:clrMapOvr>
  <mc:AlternateContent xmlns:mc="http://schemas.openxmlformats.org/markup-compatibility/2006" xmlns:p14="http://schemas.microsoft.com/office/powerpoint/2010/main">
    <mc:Choice Requires="p14">
      <p:transition p14:dur="0" advTm="38199"/>
    </mc:Choice>
    <mc:Fallback xmlns="">
      <p:transition advTm="38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2445" y="152400"/>
            <a:ext cx="6593472" cy="523220"/>
          </a:xfrm>
          <a:prstGeom prst="rect">
            <a:avLst/>
          </a:prstGeom>
        </p:spPr>
        <p:txBody>
          <a:bodyPr wrap="none">
            <a:spAutoFit/>
          </a:bodyPr>
          <a:lstStyle/>
          <a:p>
            <a:pPr algn="ctr"/>
            <a:r>
              <a:rPr lang="fa-IR" sz="2800" dirty="0">
                <a:solidFill>
                  <a:prstClr val="black"/>
                </a:solidFill>
                <a:cs typeface="B Yagut" panose="00000400000000000000" pitchFamily="2" charset="-78"/>
              </a:rPr>
              <a:t>اهداف آموزشی </a:t>
            </a:r>
            <a:r>
              <a:rPr lang="fa-IR" sz="2800" dirty="0" smtClean="0">
                <a:solidFill>
                  <a:prstClr val="black"/>
                </a:solidFill>
                <a:cs typeface="B Yagut" panose="00000400000000000000" pitchFamily="2" charset="-78"/>
              </a:rPr>
              <a:t>ارزیابی وضعیت فعالیت بدنی جوانان</a:t>
            </a:r>
            <a:endParaRPr lang="fa-IR" sz="2800" dirty="0">
              <a:solidFill>
                <a:prstClr val="black"/>
              </a:solidFill>
              <a:cs typeface="B Yagut" panose="00000400000000000000" pitchFamily="2" charset="-78"/>
            </a:endParaRPr>
          </a:p>
        </p:txBody>
      </p:sp>
      <p:sp>
        <p:nvSpPr>
          <p:cNvPr id="5" name="Rectangle 4"/>
          <p:cNvSpPr/>
          <p:nvPr/>
        </p:nvSpPr>
        <p:spPr>
          <a:xfrm>
            <a:off x="61481" y="914400"/>
            <a:ext cx="8915400" cy="7309052"/>
          </a:xfrm>
          <a:prstGeom prst="rect">
            <a:avLst/>
          </a:prstGeom>
        </p:spPr>
        <p:txBody>
          <a:bodyPr wrap="square">
            <a:spAutoFit/>
          </a:bodyPr>
          <a:lstStyle/>
          <a:p>
            <a:r>
              <a:rPr lang="fa-IR" sz="2400" dirty="0">
                <a:solidFill>
                  <a:prstClr val="black"/>
                </a:solidFill>
                <a:cs typeface="B Yagut" panose="00000400000000000000" pitchFamily="2" charset="-78"/>
              </a:rPr>
              <a:t>انتظار می رود پس ازپایان تدریس فراگیر </a:t>
            </a:r>
            <a:r>
              <a:rPr lang="fa-IR" sz="2400" dirty="0" smtClean="0">
                <a:solidFill>
                  <a:prstClr val="black"/>
                </a:solidFill>
                <a:cs typeface="B Yagut" panose="00000400000000000000" pitchFamily="2" charset="-78"/>
              </a:rPr>
              <a:t>بتواند:( ادامه)</a:t>
            </a:r>
          </a:p>
          <a:p>
            <a:endParaRPr lang="fa-IR" sz="2400" dirty="0" smtClean="0">
              <a:solidFill>
                <a:prstClr val="black"/>
              </a:solidFill>
              <a:cs typeface="B Yagut" panose="00000400000000000000" pitchFamily="2" charset="-78"/>
            </a:endParaRPr>
          </a:p>
          <a:p>
            <a:pPr marL="342900" indent="-342900">
              <a:buFont typeface="Wingdings" panose="05000000000000000000" pitchFamily="2" charset="2"/>
              <a:buChar char="v"/>
            </a:pPr>
            <a:r>
              <a:rPr lang="fa-IR" altLang="fa-IR" sz="2200" dirty="0" bmk="">
                <a:solidFill>
                  <a:prstClr val="black"/>
                </a:solidFill>
                <a:ea typeface="Times New Roman"/>
                <a:cs typeface="B Yagut" pitchFamily="2" charset="-78"/>
              </a:rPr>
              <a:t>نحوه ی محاسبه </a:t>
            </a:r>
            <a:r>
              <a:rPr lang="ar-SA" altLang="fa-IR" sz="2200" dirty="0" bmk="">
                <a:solidFill>
                  <a:prstClr val="black"/>
                </a:solidFill>
                <a:ea typeface="Times New Roman"/>
                <a:cs typeface="B Yagut" pitchFamily="2" charset="-78"/>
              </a:rPr>
              <a:t>شدت فعاليت بدن</a:t>
            </a:r>
            <a:r>
              <a:rPr lang="fa-IR" altLang="fa-IR" sz="2200" dirty="0" bmk="">
                <a:solidFill>
                  <a:prstClr val="black"/>
                </a:solidFill>
                <a:ea typeface="Times New Roman"/>
                <a:cs typeface="B Yagut" pitchFamily="2" charset="-78"/>
              </a:rPr>
              <a:t>ی درجوانان بر اساس ضربان قلب ماكزيمم بیان کند</a:t>
            </a:r>
            <a:endParaRPr lang="fa-IR" sz="2400" dirty="0" smtClean="0">
              <a:solidFill>
                <a:prstClr val="black"/>
              </a:solidFill>
              <a:cs typeface="B Yagut" panose="00000400000000000000" pitchFamily="2" charset="-78"/>
            </a:endParaRPr>
          </a:p>
          <a:p>
            <a:pPr marL="342900" lvl="0" indent="-342900" defTabSz="914400">
              <a:lnSpc>
                <a:spcPct val="150000"/>
              </a:lnSpc>
              <a:spcBef>
                <a:spcPct val="0"/>
              </a:spcBef>
              <a:buFont typeface="Wingdings" panose="05000000000000000000" pitchFamily="2" charset="2"/>
              <a:buChar char="v"/>
            </a:pPr>
            <a:r>
              <a:rPr lang="fa-IR" sz="2000" dirty="0" smtClean="0" bmk="">
                <a:solidFill>
                  <a:prstClr val="black"/>
                </a:solidFill>
                <a:ea typeface="+mj-ea"/>
                <a:cs typeface="B Yagut" panose="00000400000000000000" pitchFamily="2" charset="-78"/>
              </a:rPr>
              <a:t>پرسشنامه  </a:t>
            </a:r>
            <a:r>
              <a:rPr lang="fa-IR" sz="2000" dirty="0" bmk="">
                <a:solidFill>
                  <a:prstClr val="black"/>
                </a:solidFill>
                <a:ea typeface="+mj-ea"/>
                <a:cs typeface="B Yagut" panose="00000400000000000000" pitchFamily="2" charset="-78"/>
              </a:rPr>
              <a:t>4 سوالی </a:t>
            </a:r>
            <a:r>
              <a:rPr lang="fa-IR" sz="2000" dirty="0" smtClean="0" bmk="">
                <a:solidFill>
                  <a:prstClr val="black"/>
                </a:solidFill>
                <a:ea typeface="+mj-ea"/>
                <a:cs typeface="B Yagut" panose="00000400000000000000" pitchFamily="2" charset="-78"/>
              </a:rPr>
              <a:t>ارزیابی</a:t>
            </a:r>
            <a:r>
              <a:rPr lang="fa-IR" sz="2200" dirty="0" smtClean="0" bmk="">
                <a:solidFill>
                  <a:prstClr val="black"/>
                </a:solidFill>
                <a:ea typeface="Times New Roman"/>
                <a:cs typeface="B Yagut" pitchFamily="2" charset="-78"/>
              </a:rPr>
              <a:t>سطح </a:t>
            </a:r>
            <a:r>
              <a:rPr lang="fa-IR" sz="2200" dirty="0" bmk="">
                <a:solidFill>
                  <a:prstClr val="black"/>
                </a:solidFill>
                <a:ea typeface="Times New Roman"/>
                <a:cs typeface="B Yagut" pitchFamily="2" charset="-78"/>
              </a:rPr>
              <a:t>فعالیت بدنی جوانان </a:t>
            </a:r>
            <a:r>
              <a:rPr lang="fa-IR" sz="2200" bmk="">
                <a:solidFill>
                  <a:prstClr val="black"/>
                </a:solidFill>
                <a:ea typeface="Times New Roman"/>
                <a:cs typeface="B Yagut" pitchFamily="2" charset="-78"/>
              </a:rPr>
              <a:t>را </a:t>
            </a:r>
            <a:r>
              <a:rPr lang="fa-IR" sz="2200" smtClean="0" bmk="">
                <a:solidFill>
                  <a:prstClr val="black"/>
                </a:solidFill>
                <a:ea typeface="Times New Roman"/>
                <a:cs typeface="B Yagut" pitchFamily="2" charset="-78"/>
              </a:rPr>
              <a:t>به درستی </a:t>
            </a:r>
            <a:r>
              <a:rPr lang="fa-IR" sz="2200" dirty="0" bmk="">
                <a:solidFill>
                  <a:prstClr val="black"/>
                </a:solidFill>
                <a:ea typeface="Times New Roman"/>
                <a:cs typeface="B Yagut" pitchFamily="2" charset="-78"/>
              </a:rPr>
              <a:t>تکمیل </a:t>
            </a:r>
            <a:r>
              <a:rPr lang="fa-IR" sz="2200" dirty="0" smtClean="0" bmk="">
                <a:solidFill>
                  <a:prstClr val="black"/>
                </a:solidFill>
                <a:ea typeface="Times New Roman"/>
                <a:cs typeface="B Yagut" pitchFamily="2" charset="-78"/>
              </a:rPr>
              <a:t>کند.</a:t>
            </a:r>
          </a:p>
          <a:p>
            <a:pPr marL="342900" lvl="0" indent="-342900" defTabSz="914400">
              <a:lnSpc>
                <a:spcPct val="150000"/>
              </a:lnSpc>
              <a:spcBef>
                <a:spcPct val="0"/>
              </a:spcBef>
              <a:buFont typeface="Wingdings" panose="05000000000000000000" pitchFamily="2" charset="2"/>
              <a:buChar char="v"/>
            </a:pPr>
            <a:r>
              <a:rPr lang="fa-IR" sz="2200" dirty="0" bmk="">
                <a:solidFill>
                  <a:prstClr val="black"/>
                </a:solidFill>
                <a:ea typeface="Times New Roman"/>
                <a:cs typeface="B Yagut" pitchFamily="2" charset="-78"/>
              </a:rPr>
              <a:t>شدت فعالیت جسمانی را براساس پرسشنامه 4سوالی محاسبه کند.</a:t>
            </a:r>
          </a:p>
          <a:p>
            <a:pPr marL="342900" lvl="0" indent="-342900" defTabSz="914400">
              <a:lnSpc>
                <a:spcPct val="150000"/>
              </a:lnSpc>
              <a:spcBef>
                <a:spcPct val="0"/>
              </a:spcBef>
              <a:buFont typeface="Wingdings" panose="05000000000000000000" pitchFamily="2" charset="2"/>
              <a:buChar char="v"/>
            </a:pPr>
            <a:r>
              <a:rPr lang="fa-IR" sz="2200" dirty="0" smtClean="0" bmk="">
                <a:solidFill>
                  <a:prstClr val="black"/>
                </a:solidFill>
                <a:ea typeface="Times New Roman"/>
                <a:cs typeface="B Yagut" pitchFamily="2" charset="-78"/>
              </a:rPr>
              <a:t>استاندارد توصیه شده فعالیت بدنی جوانان را براساس </a:t>
            </a:r>
            <a:r>
              <a:rPr lang="fa-IR" sz="2200" dirty="0" bmk="">
                <a:solidFill>
                  <a:prstClr val="black"/>
                </a:solidFill>
                <a:ea typeface="Times New Roman"/>
                <a:cs typeface="B Yagut" pitchFamily="2" charset="-78"/>
              </a:rPr>
              <a:t>پرسشنامه 4سوالی </a:t>
            </a:r>
            <a:r>
              <a:rPr lang="fa-IR" sz="2200" dirty="0" smtClean="0" bmk="">
                <a:solidFill>
                  <a:prstClr val="black"/>
                </a:solidFill>
                <a:ea typeface="Times New Roman"/>
                <a:cs typeface="B Yagut" pitchFamily="2" charset="-78"/>
              </a:rPr>
              <a:t>بیان کند.</a:t>
            </a:r>
            <a:endParaRPr lang="fa-IR" sz="2200" dirty="0" bmk="">
              <a:solidFill>
                <a:prstClr val="black"/>
              </a:solidFill>
              <a:ea typeface="Times New Roman"/>
              <a:cs typeface="B Yagut" pitchFamily="2" charset="-78"/>
            </a:endParaRPr>
          </a:p>
          <a:p>
            <a:pPr marL="342900" indent="-342900">
              <a:lnSpc>
                <a:spcPct val="150000"/>
              </a:lnSpc>
              <a:spcBef>
                <a:spcPct val="20000"/>
              </a:spcBef>
              <a:buFont typeface="Wingdings" panose="05000000000000000000" pitchFamily="2" charset="2"/>
              <a:buChar char="v"/>
            </a:pPr>
            <a:r>
              <a:rPr lang="ar-SA" sz="2200" dirty="0" smtClean="0" bmk="">
                <a:solidFill>
                  <a:prstClr val="black"/>
                </a:solidFill>
                <a:ea typeface="Times New Roman"/>
                <a:cs typeface="B Yagut" pitchFamily="2" charset="-78"/>
              </a:rPr>
              <a:t>پرسشنامه </a:t>
            </a:r>
            <a:r>
              <a:rPr lang="en-US" sz="2200" dirty="0" bmk="">
                <a:solidFill>
                  <a:prstClr val="black"/>
                </a:solidFill>
                <a:ea typeface="Times New Roman"/>
                <a:cs typeface="B Yagut" pitchFamily="2" charset="-78"/>
              </a:rPr>
              <a:t>PAR-Q</a:t>
            </a:r>
            <a:r>
              <a:rPr lang="fa-IR" sz="2200" dirty="0" bmk="">
                <a:solidFill>
                  <a:prstClr val="black"/>
                </a:solidFill>
                <a:ea typeface="Times New Roman"/>
                <a:cs typeface="B Yagut" pitchFamily="2" charset="-78"/>
              </a:rPr>
              <a:t> </a:t>
            </a:r>
            <a:r>
              <a:rPr lang="fa-IR" sz="2200" bmk="">
                <a:solidFill>
                  <a:prstClr val="black"/>
                </a:solidFill>
                <a:ea typeface="Times New Roman"/>
                <a:cs typeface="B Yagut" pitchFamily="2" charset="-78"/>
              </a:rPr>
              <a:t>را </a:t>
            </a:r>
            <a:r>
              <a:rPr lang="fa-IR" sz="2200" smtClean="0" bmk="">
                <a:solidFill>
                  <a:prstClr val="black"/>
                </a:solidFill>
                <a:ea typeface="Times New Roman"/>
                <a:cs typeface="B Yagut" pitchFamily="2" charset="-78"/>
              </a:rPr>
              <a:t>به درستی </a:t>
            </a:r>
            <a:r>
              <a:rPr lang="fa-IR" sz="2200" dirty="0" bmk="">
                <a:solidFill>
                  <a:prstClr val="black"/>
                </a:solidFill>
                <a:ea typeface="Times New Roman"/>
                <a:cs typeface="B Yagut" pitchFamily="2" charset="-78"/>
              </a:rPr>
              <a:t>تکمیل </a:t>
            </a:r>
            <a:r>
              <a:rPr lang="fa-IR" sz="2200" dirty="0" smtClean="0" bmk="">
                <a:solidFill>
                  <a:prstClr val="black"/>
                </a:solidFill>
                <a:ea typeface="Times New Roman"/>
                <a:cs typeface="B Yagut" pitchFamily="2" charset="-78"/>
              </a:rPr>
              <a:t>کند.</a:t>
            </a:r>
            <a:endParaRPr lang="fa-IR" sz="2200" dirty="0" bmk="">
              <a:solidFill>
                <a:prstClr val="black"/>
              </a:solidFill>
              <a:ea typeface="Times New Roman"/>
              <a:cs typeface="B Yagut" pitchFamily="2" charset="-78"/>
            </a:endParaRPr>
          </a:p>
          <a:p>
            <a:pPr marL="342900" indent="-342900">
              <a:lnSpc>
                <a:spcPct val="150000"/>
              </a:lnSpc>
              <a:spcBef>
                <a:spcPct val="20000"/>
              </a:spcBef>
              <a:buFont typeface="Wingdings" panose="05000000000000000000" pitchFamily="2" charset="2"/>
              <a:buChar char="v"/>
            </a:pPr>
            <a:r>
              <a:rPr lang="fa-IR" sz="2200" dirty="0" bmk="">
                <a:solidFill>
                  <a:prstClr val="black"/>
                </a:solidFill>
                <a:ea typeface="Times New Roman"/>
                <a:cs typeface="B Yagut" pitchFamily="2" charset="-78"/>
              </a:rPr>
              <a:t>نتایج حاصل از پرسشنامه </a:t>
            </a:r>
            <a:r>
              <a:rPr lang="en-US" sz="2200" dirty="0" bmk="">
                <a:solidFill>
                  <a:prstClr val="black"/>
                </a:solidFill>
                <a:ea typeface="Times New Roman"/>
                <a:cs typeface="B Yagut" pitchFamily="2" charset="-78"/>
              </a:rPr>
              <a:t>PAR-Q  </a:t>
            </a:r>
            <a:r>
              <a:rPr lang="fa-IR" sz="2200" dirty="0" bmk="">
                <a:solidFill>
                  <a:prstClr val="black"/>
                </a:solidFill>
                <a:ea typeface="Times New Roman"/>
                <a:cs typeface="B Yagut" pitchFamily="2" charset="-78"/>
              </a:rPr>
              <a:t>را </a:t>
            </a:r>
            <a:r>
              <a:rPr lang="ar-SA" sz="2200" dirty="0" bmk="">
                <a:solidFill>
                  <a:prstClr val="black"/>
                </a:solidFill>
                <a:ea typeface="Times New Roman"/>
                <a:cs typeface="B Yagut" pitchFamily="2" charset="-78"/>
              </a:rPr>
              <a:t>تحلیل</a:t>
            </a:r>
            <a:r>
              <a:rPr lang="fa-IR" sz="2200" dirty="0" bmk="">
                <a:solidFill>
                  <a:prstClr val="black"/>
                </a:solidFill>
                <a:ea typeface="Times New Roman"/>
                <a:cs typeface="B Yagut" pitchFamily="2" charset="-78"/>
              </a:rPr>
              <a:t> </a:t>
            </a:r>
            <a:r>
              <a:rPr lang="fa-IR" sz="2200" dirty="0" smtClean="0" bmk="">
                <a:solidFill>
                  <a:prstClr val="black"/>
                </a:solidFill>
                <a:ea typeface="Times New Roman"/>
                <a:cs typeface="B Yagut" pitchFamily="2" charset="-78"/>
              </a:rPr>
              <a:t>کند.</a:t>
            </a:r>
          </a:p>
          <a:p>
            <a:pPr marL="342900" lvl="0" indent="-342900">
              <a:lnSpc>
                <a:spcPct val="150000"/>
              </a:lnSpc>
              <a:spcBef>
                <a:spcPct val="20000"/>
              </a:spcBef>
              <a:buFont typeface="Wingdings" panose="05000000000000000000" pitchFamily="2" charset="2"/>
              <a:buChar char="v"/>
            </a:pPr>
            <a:r>
              <a:rPr lang="fa-IR" altLang="fa-IR" sz="2200" dirty="0" smtClean="0" bmk="">
                <a:solidFill>
                  <a:prstClr val="black"/>
                </a:solidFill>
                <a:ea typeface="Times New Roman"/>
                <a:cs typeface="B Yagut" pitchFamily="2" charset="-78"/>
              </a:rPr>
              <a:t>آزمونهای </a:t>
            </a:r>
            <a:r>
              <a:rPr lang="fa-IR" altLang="fa-IR" sz="2200" dirty="0" bmk="">
                <a:solidFill>
                  <a:prstClr val="black"/>
                </a:solidFill>
                <a:ea typeface="Times New Roman"/>
                <a:cs typeface="B Yagut" pitchFamily="2" charset="-78"/>
              </a:rPr>
              <a:t>وضعیت آمادگی جسمانی را نام </a:t>
            </a:r>
            <a:r>
              <a:rPr lang="fa-IR" altLang="fa-IR" sz="2200" dirty="0" smtClean="0" bmk="">
                <a:solidFill>
                  <a:prstClr val="black"/>
                </a:solidFill>
                <a:ea typeface="Times New Roman"/>
                <a:cs typeface="B Yagut" pitchFamily="2" charset="-78"/>
              </a:rPr>
              <a:t>ببرد.</a:t>
            </a:r>
          </a:p>
          <a:p>
            <a:pPr marL="342900" lvl="0" indent="-342900">
              <a:lnSpc>
                <a:spcPct val="150000"/>
              </a:lnSpc>
              <a:spcBef>
                <a:spcPct val="20000"/>
              </a:spcBef>
              <a:buFont typeface="Wingdings" panose="05000000000000000000" pitchFamily="2" charset="2"/>
              <a:buChar char="v"/>
            </a:pPr>
            <a:r>
              <a:rPr lang="fa-IR" altLang="fa-IR" sz="2200" dirty="0" smtClean="0" bmk="">
                <a:solidFill>
                  <a:prstClr val="black"/>
                </a:solidFill>
                <a:ea typeface="Times New Roman"/>
                <a:cs typeface="B Yagut" pitchFamily="2" charset="-78"/>
              </a:rPr>
              <a:t>نحوه ی اجرای آزمون </a:t>
            </a:r>
            <a:r>
              <a:rPr lang="fa-IR" altLang="fa-IR" sz="2200" dirty="0" bmk="">
                <a:solidFill>
                  <a:prstClr val="black"/>
                </a:solidFill>
                <a:ea typeface="Times New Roman"/>
                <a:cs typeface="B Yagut" pitchFamily="2" charset="-78"/>
              </a:rPr>
              <a:t>های وضعیت آمادگی جسمانی را </a:t>
            </a:r>
            <a:r>
              <a:rPr lang="fa-IR" altLang="fa-IR" sz="2200" dirty="0" smtClean="0" bmk="">
                <a:solidFill>
                  <a:prstClr val="black"/>
                </a:solidFill>
                <a:ea typeface="Times New Roman"/>
                <a:cs typeface="B Yagut" pitchFamily="2" charset="-78"/>
              </a:rPr>
              <a:t>بطورعملی نشان دهد.</a:t>
            </a:r>
            <a:endParaRPr lang="fa-IR" altLang="fa-IR" sz="2200" dirty="0" bmk="">
              <a:solidFill>
                <a:prstClr val="black"/>
              </a:solidFill>
              <a:ea typeface="Times New Roman"/>
              <a:cs typeface="B Yagut" pitchFamily="2" charset="-78"/>
            </a:endParaRPr>
          </a:p>
          <a:p>
            <a:pPr lvl="0">
              <a:lnSpc>
                <a:spcPct val="150000"/>
              </a:lnSpc>
              <a:spcBef>
                <a:spcPct val="20000"/>
              </a:spcBef>
            </a:pPr>
            <a:endParaRPr lang="fa-IR" altLang="fa-IR" sz="2200" dirty="0" bmk="">
              <a:solidFill>
                <a:prstClr val="black"/>
              </a:solidFill>
              <a:ea typeface="Times New Roman"/>
              <a:cs typeface="B Yagut" pitchFamily="2" charset="-78"/>
            </a:endParaRPr>
          </a:p>
          <a:p>
            <a:pPr>
              <a:lnSpc>
                <a:spcPct val="150000"/>
              </a:lnSpc>
              <a:spcBef>
                <a:spcPct val="20000"/>
              </a:spcBef>
            </a:pPr>
            <a:endParaRPr lang="en-US" altLang="fa-IR" sz="2200" dirty="0" bmk="">
              <a:solidFill>
                <a:prstClr val="black"/>
              </a:solidFill>
              <a:ea typeface="Times New Roman"/>
              <a:cs typeface="B Yagut" pitchFamily="2" charset="-78"/>
            </a:endParaRPr>
          </a:p>
          <a:p>
            <a:pPr lvl="0" algn="justLow" defTabSz="914400">
              <a:lnSpc>
                <a:spcPct val="107000"/>
              </a:lnSpc>
              <a:spcBef>
                <a:spcPct val="20000"/>
              </a:spcBef>
            </a:pPr>
            <a:endParaRPr lang="en-US" sz="2800" dirty="0">
              <a:solidFill>
                <a:srgbClr val="000000"/>
              </a:solidFill>
              <a:latin typeface="Calibri" panose="020F0502020204030204" pitchFamily="34" charset="0"/>
              <a:ea typeface="Calibri" panose="020F0502020204030204" pitchFamily="34" charset="0"/>
              <a:cs typeface="B Yagut" panose="00000400000000000000" pitchFamily="2" charset="-78"/>
            </a:endParaRPr>
          </a:p>
          <a:p>
            <a:endParaRPr lang="fa-IR" sz="2200" dirty="0">
              <a:solidFill>
                <a:prstClr val="black"/>
              </a:solidFill>
              <a:ea typeface="Times New Roman"/>
              <a:cs typeface="B Yagut" pitchFamily="2" charset="-78"/>
            </a:endParaRPr>
          </a:p>
          <a:p>
            <a:endParaRPr lang="fa-IR" dirty="0">
              <a:solidFill>
                <a:prstClr val="black"/>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3497046"/>
      </p:ext>
    </p:extLst>
  </p:cSld>
  <p:clrMapOvr>
    <a:masterClrMapping/>
  </p:clrMapOvr>
  <mc:AlternateContent xmlns:mc="http://schemas.openxmlformats.org/markup-compatibility/2006" xmlns:p14="http://schemas.microsoft.com/office/powerpoint/2010/main">
    <mc:Choice Requires="p14">
      <p:transition p14:dur="0" advTm="33264"/>
    </mc:Choice>
    <mc:Fallback xmlns="">
      <p:transition advTm="33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Yagut" panose="00000400000000000000" pitchFamily="2" charset="-78"/>
              </a:rPr>
              <a:t>مقدمه</a:t>
            </a:r>
            <a:endParaRPr lang="fa-IR" dirty="0">
              <a:cs typeface="B Yagut" panose="00000400000000000000" pitchFamily="2" charset="-78"/>
            </a:endParaRPr>
          </a:p>
        </p:txBody>
      </p:sp>
      <p:sp>
        <p:nvSpPr>
          <p:cNvPr id="6" name="Rectangle 5"/>
          <p:cNvSpPr/>
          <p:nvPr/>
        </p:nvSpPr>
        <p:spPr>
          <a:xfrm>
            <a:off x="457261" y="1524000"/>
            <a:ext cx="8534400" cy="4798237"/>
          </a:xfrm>
          <a:prstGeom prst="rect">
            <a:avLst/>
          </a:prstGeom>
        </p:spPr>
        <p:txBody>
          <a:bodyPr wrap="square">
            <a:spAutoFit/>
          </a:bodyPr>
          <a:lstStyle/>
          <a:p>
            <a:pPr lvl="0" algn="justLow">
              <a:lnSpc>
                <a:spcPct val="150000"/>
              </a:lnSpc>
              <a:spcBef>
                <a:spcPct val="20000"/>
              </a:spcBef>
            </a:pPr>
            <a:r>
              <a:rPr lang="fa-IR" sz="2200" dirty="0" smtClean="0">
                <a:solidFill>
                  <a:prstClr val="black"/>
                </a:solidFill>
                <a:latin typeface="Times New Roman" panose="02020603050405020304" pitchFamily="18" charset="0"/>
                <a:ea typeface="Times New Roman" panose="02020603050405020304" pitchFamily="18" charset="0"/>
                <a:cs typeface="B Yagut" panose="00000400000000000000" pitchFamily="2" charset="-78"/>
              </a:rPr>
              <a:t>افزایش شهرنشینی و زندگی ماشینی موجب تغییراتی در الگوی زندگی شده است از جمله آنها می توان به کاهش سطح فعالیت بدنی اشاره کرد.</a:t>
            </a:r>
          </a:p>
          <a:p>
            <a:pPr lvl="0" algn="justLow">
              <a:lnSpc>
                <a:spcPct val="150000"/>
              </a:lnSpc>
              <a:spcBef>
                <a:spcPct val="20000"/>
              </a:spcBef>
            </a:pPr>
            <a:r>
              <a:rPr lang="fa-IR" sz="2200" dirty="0" smtClean="0">
                <a:solidFill>
                  <a:prstClr val="black"/>
                </a:solidFill>
                <a:latin typeface="Times New Roman" panose="02020603050405020304" pitchFamily="18" charset="0"/>
                <a:ea typeface="Times New Roman" panose="02020603050405020304" pitchFamily="18" charset="0"/>
                <a:cs typeface="B Yagut" panose="00000400000000000000" pitchFamily="2" charset="-78"/>
              </a:rPr>
              <a:t> علاوه براین کم تحرکی به عنوان یکی از عوامل خطر اصلی مرتبط با بیماریهای مختلف غیرواگیردار شناخته شده است بر اساس آخرین آمار کشور بیش از نیمی از افراد بزرگسال جامعه ما سطح مطلوب فعالیت بدنی را ندارند. شواهد علمی موجود نشان می دهد  هرگونه افزایش در میزان فعالیت بدنی مانند پیاده روی، دوچرخه سواری،  اوقات فراغت فعال، ورزش و بازی، موجب ا رتقای سلامت جسمانی و روانی خواهد شد.</a:t>
            </a:r>
          </a:p>
          <a:p>
            <a:pPr lvl="0" algn="justLow">
              <a:lnSpc>
                <a:spcPct val="150000"/>
              </a:lnSpc>
              <a:spcBef>
                <a:spcPct val="20000"/>
              </a:spcBef>
            </a:pPr>
            <a:r>
              <a:rPr lang="fa-IR" sz="2200" dirty="0" smtClean="0">
                <a:solidFill>
                  <a:prstClr val="black"/>
                </a:solidFill>
                <a:latin typeface="Times New Roman" panose="02020603050405020304" pitchFamily="18" charset="0"/>
                <a:ea typeface="Times New Roman" panose="02020603050405020304" pitchFamily="18" charset="0"/>
                <a:cs typeface="B Yagut" panose="00000400000000000000" pitchFamily="2" charset="-78"/>
              </a:rPr>
              <a:t>سبک زندگی فعال علاوه برکاهش خطر ابتلا به بیماریهای مختلف می تواند میزان مرگ ومیر ناشی از آنهارا کاهش دهد. </a:t>
            </a:r>
            <a:endParaRPr lang="en-US" sz="2200" dirty="0">
              <a:solidFill>
                <a:prstClr val="black"/>
              </a:solidFill>
              <a:latin typeface="Times New Roman" panose="02020603050405020304" pitchFamily="18" charset="0"/>
              <a:ea typeface="Times New Roman" panose="02020603050405020304" pitchFamily="18" charset="0"/>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10387263"/>
      </p:ext>
    </p:extLst>
  </p:cSld>
  <p:clrMapOvr>
    <a:masterClrMapping/>
  </p:clrMapOvr>
  <mc:AlternateContent xmlns:mc="http://schemas.openxmlformats.org/markup-compatibility/2006" xmlns:p14="http://schemas.microsoft.com/office/powerpoint/2010/main">
    <mc:Choice Requires="p14">
      <p:transition spd="slow" p14:dur="2000" advTm="52802"/>
    </mc:Choice>
    <mc:Fallback xmlns="">
      <p:transition spd="slow" advTm="52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60" y="0"/>
            <a:ext cx="8540839" cy="1143000"/>
          </a:xfrm>
        </p:spPr>
        <p:txBody>
          <a:bodyPr>
            <a:normAutofit/>
          </a:bodyPr>
          <a:lstStyle/>
          <a:p>
            <a:pPr algn="r"/>
            <a:r>
              <a:rPr lang="fa-IR" sz="3200" dirty="0" smtClean="0">
                <a:solidFill>
                  <a:prstClr val="black"/>
                </a:solidFill>
                <a:ea typeface="Times New Roman"/>
                <a:cs typeface="B Yagut" pitchFamily="2" charset="-78"/>
              </a:rPr>
              <a:t>فعالیت جسمانی:</a:t>
            </a:r>
            <a:endParaRPr lang="fa-IR" sz="3200" dirty="0">
              <a:solidFill>
                <a:prstClr val="black"/>
              </a:solidFill>
              <a:ea typeface="Times New Roman"/>
              <a:cs typeface="B Yagut" pitchFamily="2" charset="-78"/>
            </a:endParaRPr>
          </a:p>
        </p:txBody>
      </p:sp>
      <p:sp>
        <p:nvSpPr>
          <p:cNvPr id="3" name="Content Placeholder 2"/>
          <p:cNvSpPr>
            <a:spLocks noGrp="1"/>
          </p:cNvSpPr>
          <p:nvPr>
            <p:ph idx="1"/>
          </p:nvPr>
        </p:nvSpPr>
        <p:spPr>
          <a:xfrm>
            <a:off x="381000" y="990600"/>
            <a:ext cx="8610600" cy="5867400"/>
          </a:xfrm>
        </p:spPr>
        <p:txBody>
          <a:bodyPr>
            <a:normAutofit/>
          </a:bodyPr>
          <a:lstStyle/>
          <a:p>
            <a:pPr marL="0" lvl="0" indent="0" algn="justLow">
              <a:lnSpc>
                <a:spcPct val="110000"/>
              </a:lnSpc>
              <a:buClr>
                <a:srgbClr val="2DA2BF"/>
              </a:buClr>
              <a:buNone/>
            </a:pPr>
            <a:r>
              <a:rPr lang="fa-IR" sz="2200" dirty="0">
                <a:solidFill>
                  <a:prstClr val="black"/>
                </a:solidFill>
                <a:ea typeface="Times New Roman"/>
                <a:cs typeface="B Yagut" pitchFamily="2" charset="-78"/>
              </a:rPr>
              <a:t>به هرگونه حركت بدن كه در اثر انقباض و انبساط عضلات اسكلتي بدن ايجاد می‌شود و نيازمند صرف انرژي است، فعاليت بدني گفته مي‌شود.</a:t>
            </a:r>
          </a:p>
          <a:p>
            <a:pPr marL="0" lvl="0" indent="0" algn="justLow">
              <a:lnSpc>
                <a:spcPct val="110000"/>
              </a:lnSpc>
              <a:buClr>
                <a:srgbClr val="2DA2BF"/>
              </a:buClr>
              <a:buNone/>
            </a:pPr>
            <a:endParaRPr lang="fa-IR" sz="2200" dirty="0">
              <a:solidFill>
                <a:prstClr val="black"/>
              </a:solidFill>
              <a:ea typeface="Times New Roman"/>
              <a:cs typeface="B Yagut" pitchFamily="2" charset="-78"/>
            </a:endParaRPr>
          </a:p>
          <a:p>
            <a:pPr marL="0" lvl="0" indent="0" algn="justLow">
              <a:lnSpc>
                <a:spcPct val="110000"/>
              </a:lnSpc>
              <a:buClr>
                <a:srgbClr val="2DA2BF"/>
              </a:buClr>
              <a:buNone/>
            </a:pPr>
            <a:r>
              <a:rPr lang="fa-IR" sz="2200" dirty="0" smtClean="0">
                <a:solidFill>
                  <a:prstClr val="black"/>
                </a:solidFill>
                <a:ea typeface="Times New Roman"/>
                <a:cs typeface="B Yagut" pitchFamily="2" charset="-78"/>
              </a:rPr>
              <a:t> </a:t>
            </a:r>
            <a:r>
              <a:rPr lang="fa-IR" dirty="0" smtClean="0">
                <a:solidFill>
                  <a:prstClr val="black"/>
                </a:solidFill>
                <a:latin typeface="+mj-lt"/>
                <a:ea typeface="Times New Roman"/>
                <a:cs typeface="B Yagut" pitchFamily="2" charset="-78"/>
              </a:rPr>
              <a:t>ورزش: </a:t>
            </a:r>
            <a:endParaRPr lang="fa-IR" dirty="0">
              <a:solidFill>
                <a:prstClr val="black"/>
              </a:solidFill>
              <a:latin typeface="+mj-lt"/>
              <a:ea typeface="Times New Roman"/>
              <a:cs typeface="B Yagut" pitchFamily="2" charset="-78"/>
            </a:endParaRPr>
          </a:p>
          <a:p>
            <a:pPr marL="0" lvl="0" indent="0" algn="justLow">
              <a:lnSpc>
                <a:spcPct val="110000"/>
              </a:lnSpc>
              <a:buClr>
                <a:srgbClr val="2DA2BF"/>
              </a:buClr>
              <a:buNone/>
            </a:pPr>
            <a:r>
              <a:rPr lang="fa-IR" sz="2200" dirty="0">
                <a:solidFill>
                  <a:prstClr val="black"/>
                </a:solidFill>
                <a:ea typeface="Times New Roman"/>
                <a:cs typeface="B Yagut" pitchFamily="2" charset="-78"/>
              </a:rPr>
              <a:t>نوعي فعاليت بدني سازماندهي شده است كه  با هدف بازي و سرگرمي، توانايي بيشتر، تندرستي و يا تناسب بدني و به صورت حركات منظم، مكرر و يا برنامه ريزي شده انجام مي‌شود</a:t>
            </a:r>
            <a:r>
              <a:rPr lang="fa-IR" sz="2200" dirty="0">
                <a:latin typeface="Calibri" panose="020F0502020204030204" pitchFamily="34" charset="0"/>
                <a:ea typeface="Calibri" panose="020F0502020204030204" pitchFamily="34" charset="0"/>
                <a:cs typeface="B Nazanin" panose="00000400000000000000" pitchFamily="2" charset="-78"/>
              </a:rPr>
              <a:t>. </a:t>
            </a:r>
            <a:endParaRPr lang="fa-IR" sz="2200" dirty="0" smtClean="0">
              <a:latin typeface="Calibri" panose="020F0502020204030204" pitchFamily="34" charset="0"/>
              <a:ea typeface="Calibri" panose="020F0502020204030204" pitchFamily="34" charset="0"/>
              <a:cs typeface="B Nazanin" panose="00000400000000000000" pitchFamily="2" charset="-78"/>
            </a:endParaRPr>
          </a:p>
          <a:p>
            <a:pPr marL="0" lvl="0" indent="0" algn="justLow">
              <a:lnSpc>
                <a:spcPct val="110000"/>
              </a:lnSpc>
              <a:buClr>
                <a:srgbClr val="2DA2BF"/>
              </a:buClr>
              <a:buNone/>
            </a:pPr>
            <a:endParaRPr lang="fa-IR" sz="2200" dirty="0">
              <a:solidFill>
                <a:srgbClr val="FFC000"/>
              </a:solidFill>
              <a:latin typeface="Calibri" panose="020F0502020204030204" pitchFamily="34" charset="0"/>
              <a:cs typeface="B Nazanin" panose="00000400000000000000" pitchFamily="2" charset="-78"/>
            </a:endParaRPr>
          </a:p>
          <a:p>
            <a:pPr lvl="0" indent="0" algn="just">
              <a:lnSpc>
                <a:spcPct val="107000"/>
              </a:lnSpc>
              <a:buNone/>
            </a:pPr>
            <a:endParaRPr lang="fa-IR" dirty="0"/>
          </a:p>
          <a:p>
            <a:pPr marL="685800" lvl="0" algn="just">
              <a:lnSpc>
                <a:spcPct val="107000"/>
              </a:lnSpc>
              <a:buFont typeface="Wingdings" panose="05000000000000000000" pitchFamily="2" charset="2"/>
              <a:buChar char="§"/>
            </a:pPr>
            <a:endParaRPr lang="fa-IR" sz="2200" dirty="0">
              <a:solidFill>
                <a:prstClr val="black"/>
              </a:solidFill>
              <a:ea typeface="Times New Roman"/>
              <a:cs typeface="B Yagut" pitchFamily="2" charset="-78"/>
            </a:endParaRPr>
          </a:p>
          <a:p>
            <a:endParaRPr lang="fa-IR" dirty="0"/>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8</a:t>
            </a:fld>
            <a:endParaRPr lang="fa-IR">
              <a:solidFill>
                <a:prstClr val="black">
                  <a:tint val="75000"/>
                </a:prstClr>
              </a:solidFill>
            </a:endParaRPr>
          </a:p>
        </p:txBody>
      </p:sp>
      <p:sp>
        <p:nvSpPr>
          <p:cNvPr id="4" name="Rectangle 3"/>
          <p:cNvSpPr/>
          <p:nvPr/>
        </p:nvSpPr>
        <p:spPr>
          <a:xfrm>
            <a:off x="228600" y="4267200"/>
            <a:ext cx="8763000" cy="2705741"/>
          </a:xfrm>
          <a:prstGeom prst="rect">
            <a:avLst/>
          </a:prstGeom>
        </p:spPr>
        <p:txBody>
          <a:bodyPr wrap="square">
            <a:spAutoFit/>
          </a:bodyPr>
          <a:lstStyle/>
          <a:p>
            <a:r>
              <a:rPr lang="ar-SA" sz="3200" dirty="0">
                <a:solidFill>
                  <a:prstClr val="black"/>
                </a:solidFill>
                <a:latin typeface="+mj-lt"/>
                <a:ea typeface="Times New Roman"/>
                <a:cs typeface="B Yagut" pitchFamily="2" charset="-78"/>
              </a:rPr>
              <a:t>اثرات مثبت فعالیت بدنی بر </a:t>
            </a:r>
            <a:r>
              <a:rPr lang="ar-SA" sz="3200" dirty="0" smtClean="0">
                <a:solidFill>
                  <a:prstClr val="black"/>
                </a:solidFill>
                <a:latin typeface="+mj-lt"/>
                <a:ea typeface="Times New Roman"/>
                <a:cs typeface="B Yagut" pitchFamily="2" charset="-78"/>
              </a:rPr>
              <a:t>بدن</a:t>
            </a:r>
            <a:r>
              <a:rPr lang="fa-IR" sz="3200" dirty="0" smtClean="0">
                <a:solidFill>
                  <a:prstClr val="black"/>
                </a:solidFill>
                <a:latin typeface="+mj-lt"/>
                <a:ea typeface="Times New Roman"/>
                <a:cs typeface="B Yagut" pitchFamily="2" charset="-78"/>
              </a:rPr>
              <a:t>:</a:t>
            </a:r>
            <a:endParaRPr lang="en-US" sz="3200" dirty="0" smtClean="0">
              <a:solidFill>
                <a:prstClr val="black"/>
              </a:solidFill>
              <a:latin typeface="+mj-lt"/>
              <a:ea typeface="Times New Roman"/>
              <a:cs typeface="B Yagut" pitchFamily="2" charset="-78"/>
            </a:endParaRPr>
          </a:p>
          <a:p>
            <a:pPr marL="342900" lvl="0" algn="just" defTabSz="914400">
              <a:lnSpc>
                <a:spcPct val="107000"/>
              </a:lnSpc>
              <a:spcBef>
                <a:spcPct val="20000"/>
              </a:spcBef>
            </a:pPr>
            <a:r>
              <a:rPr lang="fa-IR" sz="2200" dirty="0">
                <a:solidFill>
                  <a:prstClr val="black"/>
                </a:solidFill>
                <a:ea typeface="Times New Roman"/>
                <a:cs typeface="B Yagut" pitchFamily="2" charset="-78"/>
              </a:rPr>
              <a:t>* </a:t>
            </a:r>
            <a:r>
              <a:rPr lang="fa-IR" sz="2200" dirty="0" smtClean="0">
                <a:solidFill>
                  <a:prstClr val="black"/>
                </a:solidFill>
                <a:ea typeface="Times New Roman"/>
                <a:cs typeface="B Yagut" pitchFamily="2" charset="-78"/>
              </a:rPr>
              <a:t>تاثیر </a:t>
            </a:r>
            <a:r>
              <a:rPr lang="fa-IR" sz="2200" dirty="0">
                <a:solidFill>
                  <a:prstClr val="black"/>
                </a:solidFill>
                <a:ea typeface="Times New Roman"/>
                <a:cs typeface="B Yagut" pitchFamily="2" charset="-78"/>
              </a:rPr>
              <a:t>بر دستگاه اسكلتي عضلاني         * تاثیر بر دستگاه گوارش</a:t>
            </a:r>
          </a:p>
          <a:p>
            <a:pPr marL="342900" lvl="0" algn="just" defTabSz="914400">
              <a:lnSpc>
                <a:spcPct val="107000"/>
              </a:lnSpc>
              <a:spcBef>
                <a:spcPct val="20000"/>
              </a:spcBef>
            </a:pPr>
            <a:r>
              <a:rPr lang="fa-IR" sz="2200" dirty="0">
                <a:solidFill>
                  <a:prstClr val="black"/>
                </a:solidFill>
                <a:ea typeface="Times New Roman"/>
                <a:cs typeface="B Yagut" pitchFamily="2" charset="-78"/>
              </a:rPr>
              <a:t>* تاثیر بر سیستم قلبی عروقی             </a:t>
            </a:r>
            <a:r>
              <a:rPr lang="fa-IR" sz="2200" dirty="0" smtClean="0">
                <a:solidFill>
                  <a:prstClr val="black"/>
                </a:solidFill>
                <a:ea typeface="Times New Roman"/>
                <a:cs typeface="B Yagut" pitchFamily="2" charset="-78"/>
              </a:rPr>
              <a:t>  </a:t>
            </a:r>
            <a:r>
              <a:rPr lang="fa-IR" sz="2200" dirty="0">
                <a:solidFill>
                  <a:prstClr val="black"/>
                </a:solidFill>
                <a:ea typeface="Times New Roman"/>
                <a:cs typeface="B Yagut" pitchFamily="2" charset="-78"/>
              </a:rPr>
              <a:t>* تاثیر بر سلامت روان</a:t>
            </a:r>
          </a:p>
          <a:p>
            <a:pPr lvl="0">
              <a:lnSpc>
                <a:spcPct val="127000"/>
              </a:lnSpc>
            </a:pPr>
            <a:r>
              <a:rPr lang="fa-IR" sz="2200" dirty="0" smtClean="0">
                <a:solidFill>
                  <a:prstClr val="black"/>
                </a:solidFill>
                <a:ea typeface="Times New Roman"/>
                <a:cs typeface="B Yagut" pitchFamily="2" charset="-78"/>
              </a:rPr>
              <a:t>     * تاخیر </a:t>
            </a:r>
            <a:r>
              <a:rPr lang="fa-IR" sz="2200" dirty="0">
                <a:solidFill>
                  <a:prstClr val="black"/>
                </a:solidFill>
                <a:ea typeface="Times New Roman"/>
                <a:cs typeface="B Yagut" pitchFamily="2" charset="-78"/>
              </a:rPr>
              <a:t>انداختن پدیده سالمندی       </a:t>
            </a:r>
            <a:r>
              <a:rPr lang="fa-IR" sz="2200" dirty="0" smtClean="0">
                <a:solidFill>
                  <a:prstClr val="black"/>
                </a:solidFill>
                <a:ea typeface="Times New Roman"/>
                <a:cs typeface="B Yagut" pitchFamily="2" charset="-78"/>
              </a:rPr>
              <a:t>       </a:t>
            </a:r>
            <a:r>
              <a:rPr lang="fa-IR" sz="2200" dirty="0">
                <a:solidFill>
                  <a:prstClr val="black"/>
                </a:solidFill>
                <a:ea typeface="Times New Roman"/>
                <a:cs typeface="B Yagut" pitchFamily="2" charset="-78"/>
              </a:rPr>
              <a:t>* سایر اثرات مثبت </a:t>
            </a:r>
          </a:p>
          <a:p>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r>
            <a:b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fa-I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0026024"/>
      </p:ext>
    </p:extLst>
  </p:cSld>
  <p:clrMapOvr>
    <a:masterClrMapping/>
  </p:clrMapOvr>
  <mc:AlternateContent xmlns:mc="http://schemas.openxmlformats.org/markup-compatibility/2006" xmlns:p14="http://schemas.microsoft.com/office/powerpoint/2010/main">
    <mc:Choice Requires="p14">
      <p:transition spd="slow" p14:dur="2000" advTm="66985"/>
    </mc:Choice>
    <mc:Fallback xmlns="">
      <p:transition spd="slow" advTm="66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77" y="621236"/>
            <a:ext cx="7895823" cy="715962"/>
          </a:xfrm>
        </p:spPr>
        <p:txBody>
          <a:bodyPr>
            <a:noAutofit/>
          </a:bodyPr>
          <a:lstStyle/>
          <a:p>
            <a:pPr marL="342900" lvl="0" indent="-342900" algn="r">
              <a:lnSpc>
                <a:spcPct val="107000"/>
              </a:lnSpc>
              <a:spcBef>
                <a:spcPct val="20000"/>
              </a:spcBef>
            </a:pPr>
            <a:r>
              <a:rPr lang="fa-IR" sz="2800" dirty="0" smtClean="0">
                <a:solidFill>
                  <a:prstClr val="black"/>
                </a:solidFill>
                <a:latin typeface="+mn-lt"/>
                <a:ea typeface="Times New Roman"/>
                <a:cs typeface="B Yagut" pitchFamily="2" charset="-78"/>
              </a:rPr>
              <a:t>تأثیرفعالیت بدنی </a:t>
            </a:r>
            <a:r>
              <a:rPr lang="fa-IR" sz="2800" dirty="0">
                <a:solidFill>
                  <a:prstClr val="black"/>
                </a:solidFill>
                <a:latin typeface="+mn-lt"/>
                <a:ea typeface="Times New Roman"/>
                <a:cs typeface="B Yagut" pitchFamily="2" charset="-78"/>
              </a:rPr>
              <a:t>بر دستگاه اسكلتي </a:t>
            </a:r>
            <a:r>
              <a:rPr lang="fa-IR" sz="2800" dirty="0" smtClean="0">
                <a:solidFill>
                  <a:prstClr val="black"/>
                </a:solidFill>
                <a:latin typeface="+mn-lt"/>
                <a:ea typeface="Times New Roman"/>
                <a:cs typeface="B Yagut" pitchFamily="2" charset="-78"/>
              </a:rPr>
              <a:t>عضلاني جوان: </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
            </a:r>
            <a:b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fa-IR" sz="2800" dirty="0"/>
          </a:p>
        </p:txBody>
      </p:sp>
      <p:sp>
        <p:nvSpPr>
          <p:cNvPr id="3" name="Content Placeholder 2"/>
          <p:cNvSpPr>
            <a:spLocks noGrp="1"/>
          </p:cNvSpPr>
          <p:nvPr>
            <p:ph idx="1"/>
          </p:nvPr>
        </p:nvSpPr>
        <p:spPr>
          <a:xfrm>
            <a:off x="304800" y="1143001"/>
            <a:ext cx="8686801" cy="1828800"/>
          </a:xfrm>
        </p:spPr>
        <p:txBody>
          <a:bodyPr>
            <a:normAutofit fontScale="25000" lnSpcReduction="20000"/>
          </a:bodyPr>
          <a:lstStyle/>
          <a:p>
            <a:pPr marL="0" indent="0" algn="justLow">
              <a:lnSpc>
                <a:spcPct val="170000"/>
              </a:lnSpc>
              <a:buNone/>
            </a:pPr>
            <a:r>
              <a:rPr lang="fa-IR" sz="8800" dirty="0" smtClean="0">
                <a:solidFill>
                  <a:prstClr val="black"/>
                </a:solidFill>
                <a:ea typeface="Times New Roman"/>
                <a:cs typeface="B Yagut" pitchFamily="2" charset="-78"/>
              </a:rPr>
              <a:t>تحقيقات نشان داده است كاهش وزن به ميزان 10 درصد وزن افراد، باعث كاهش 40 درصد از درد و نشانه‌هاي بيماري آرتروز زانو در افراد می شود. فعاليت بدني كافي و ورزش در کنار تغذیه ی سالم، بهترین روش برای کاهش وزن است. </a:t>
            </a:r>
          </a:p>
          <a:p>
            <a:pPr marL="0" indent="0" algn="justLow">
              <a:lnSpc>
                <a:spcPct val="170000"/>
              </a:lnSpc>
              <a:buNone/>
            </a:pPr>
            <a:endParaRPr lang="fa-IR" sz="8800" dirty="0">
              <a:solidFill>
                <a:prstClr val="black"/>
              </a:solidFill>
              <a:ea typeface="Times New Roman"/>
              <a:cs typeface="B Yagut" pitchFamily="2" charset="-78"/>
            </a:endParaRPr>
          </a:p>
          <a:p>
            <a:pPr marL="0" indent="0" algn="justLow">
              <a:lnSpc>
                <a:spcPct val="170000"/>
              </a:lnSpc>
              <a:buNone/>
            </a:pPr>
            <a:endParaRPr lang="en-US" sz="8800" dirty="0">
              <a:solidFill>
                <a:prstClr val="black"/>
              </a:solidFill>
              <a:ea typeface="Times New Roman"/>
              <a:cs typeface="B Yagut" pitchFamily="2" charset="-78"/>
            </a:endParaRPr>
          </a:p>
        </p:txBody>
      </p:sp>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9</a:t>
            </a:fld>
            <a:endParaRPr lang="fa-IR">
              <a:solidFill>
                <a:prstClr val="black">
                  <a:tint val="75000"/>
                </a:prstClr>
              </a:solidFill>
            </a:endParaRPr>
          </a:p>
        </p:txBody>
      </p:sp>
      <p:sp>
        <p:nvSpPr>
          <p:cNvPr id="5" name="Rectangle 4"/>
          <p:cNvSpPr/>
          <p:nvPr/>
        </p:nvSpPr>
        <p:spPr>
          <a:xfrm>
            <a:off x="31124" y="3287405"/>
            <a:ext cx="8808076" cy="2492990"/>
          </a:xfrm>
          <a:prstGeom prst="rect">
            <a:avLst/>
          </a:prstGeom>
        </p:spPr>
        <p:txBody>
          <a:bodyPr wrap="square">
            <a:spAutoFit/>
          </a:bodyPr>
          <a:lstStyle/>
          <a:p>
            <a:pPr>
              <a:lnSpc>
                <a:spcPct val="150000"/>
              </a:lnSpc>
            </a:pPr>
            <a:r>
              <a:rPr lang="fa-IR" sz="2800" dirty="0" smtClean="0">
                <a:solidFill>
                  <a:prstClr val="black"/>
                </a:solidFill>
                <a:ea typeface="Times New Roman"/>
                <a:cs typeface="B Yagut" pitchFamily="2" charset="-78"/>
              </a:rPr>
              <a:t>تاثیر</a:t>
            </a:r>
            <a:r>
              <a:rPr lang="fa-IR" sz="2800" dirty="0">
                <a:solidFill>
                  <a:prstClr val="black"/>
                </a:solidFill>
                <a:ea typeface="Times New Roman"/>
                <a:cs typeface="B Yagut" pitchFamily="2" charset="-78"/>
              </a:rPr>
              <a:t>فعالیت بدنی </a:t>
            </a:r>
            <a:r>
              <a:rPr lang="fa-IR" sz="2800" dirty="0" smtClean="0">
                <a:solidFill>
                  <a:prstClr val="black"/>
                </a:solidFill>
                <a:ea typeface="Times New Roman"/>
                <a:cs typeface="B Yagut" pitchFamily="2" charset="-78"/>
              </a:rPr>
              <a:t> </a:t>
            </a:r>
            <a:r>
              <a:rPr lang="fa-IR" sz="2800" dirty="0">
                <a:solidFill>
                  <a:prstClr val="black"/>
                </a:solidFill>
                <a:ea typeface="Times New Roman"/>
                <a:cs typeface="B Yagut" pitchFamily="2" charset="-78"/>
              </a:rPr>
              <a:t>بر سیستم قلبی </a:t>
            </a:r>
            <a:r>
              <a:rPr lang="fa-IR" sz="2800" dirty="0" smtClean="0">
                <a:solidFill>
                  <a:prstClr val="black"/>
                </a:solidFill>
                <a:ea typeface="Times New Roman"/>
                <a:cs typeface="B Yagut" pitchFamily="2" charset="-78"/>
              </a:rPr>
              <a:t>عروقی جوان:</a:t>
            </a:r>
            <a:endParaRPr lang="en-US" sz="2800" dirty="0" smtClean="0">
              <a:solidFill>
                <a:prstClr val="black"/>
              </a:solidFill>
              <a:ea typeface="Times New Roman"/>
              <a:cs typeface="B Yagut" pitchFamily="2" charset="-78"/>
            </a:endParaRPr>
          </a:p>
          <a:p>
            <a:pPr algn="justLow">
              <a:lnSpc>
                <a:spcPct val="150000"/>
              </a:lnSpc>
            </a:pPr>
            <a:r>
              <a:rPr lang="fa-IR" sz="2200" dirty="0">
                <a:solidFill>
                  <a:prstClr val="black"/>
                </a:solidFill>
                <a:ea typeface="Times New Roman"/>
                <a:cs typeface="B Yagut" pitchFamily="2" charset="-78"/>
              </a:rPr>
              <a:t>فعاليت بدني مناسب از دو طريق مركزي و محيطي اثرات مفيد و مثبت خود را در بدن اعمال </a:t>
            </a:r>
            <a:r>
              <a:rPr lang="fa-IR" sz="2200" dirty="0" smtClean="0">
                <a:solidFill>
                  <a:prstClr val="black"/>
                </a:solidFill>
                <a:ea typeface="Times New Roman"/>
                <a:cs typeface="B Yagut" pitchFamily="2" charset="-78"/>
              </a:rPr>
              <a:t>مي‌كند.</a:t>
            </a:r>
            <a:endParaRPr lang="fa-IR" dirty="0">
              <a:solidFill>
                <a:prstClr val="black"/>
              </a:solidFill>
            </a:endParaRPr>
          </a:p>
          <a:p>
            <a:r>
              <a:rPr lang="en-US" sz="3000" dirty="0">
                <a:solidFill>
                  <a:prstClr val="black"/>
                </a:solidFill>
                <a:ea typeface="Times New Roman"/>
                <a:cs typeface="B Yagut" pitchFamily="2" charset="-78"/>
              </a:rPr>
              <a:t/>
            </a:r>
            <a:br>
              <a:rPr lang="en-US" sz="3000" dirty="0">
                <a:solidFill>
                  <a:prstClr val="black"/>
                </a:solidFill>
                <a:ea typeface="Times New Roman"/>
                <a:cs typeface="B Yagut" pitchFamily="2" charset="-78"/>
              </a:rPr>
            </a:br>
            <a:endParaRPr lang="fa-IR"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96888811"/>
      </p:ext>
    </p:extLst>
  </p:cSld>
  <p:clrMapOvr>
    <a:masterClrMapping/>
  </p:clrMapOvr>
  <mc:AlternateContent xmlns:mc="http://schemas.openxmlformats.org/markup-compatibility/2006" xmlns:p14="http://schemas.microsoft.com/office/powerpoint/2010/main">
    <mc:Choice Requires="p14">
      <p:transition spd="slow" p14:dur="2000" advTm="117695"/>
    </mc:Choice>
    <mc:Fallback xmlns="">
      <p:transition spd="slow" advTm="117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گیلان</_x062f__x0627__x0646__x0634__x06af__x0627__x0647_>
    <_x0646__x0648__x0639__x0020__x062d__x06cc__x0637__x0647_ xmlns="12fdc5dc-769e-4543-b10d-fbea3dac4417">مراقبت‌هاي ادغام يافته سلامت جوانان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5NN7CDR5NKU2-831-1144</_dlc_DocId>
    <_dlc_DocIdUrl xmlns="1047730d-92e1-4018-9084-d932fd3a7f58">
      <Url>http://www.health.gov.ir/hnd/_layouts/DocIdRedir.aspx?ID=5NN7CDR5NKU2-831-1144</Url>
      <Description>5NN7CDR5NKU2-831-1144</Description>
    </_dlc_DocIdUrl>
  </documentManagement>
</p:properties>
</file>

<file path=customXml/itemProps1.xml><?xml version="1.0" encoding="utf-8"?>
<ds:datastoreItem xmlns:ds="http://schemas.openxmlformats.org/officeDocument/2006/customXml" ds:itemID="{F2A5E3F5-C976-4007-AEED-37F6FAD8ACC8}"/>
</file>

<file path=customXml/itemProps2.xml><?xml version="1.0" encoding="utf-8"?>
<ds:datastoreItem xmlns:ds="http://schemas.openxmlformats.org/officeDocument/2006/customXml" ds:itemID="{F3B2DF48-23C9-4FF5-9BFF-58DF0924584D}"/>
</file>

<file path=customXml/itemProps3.xml><?xml version="1.0" encoding="utf-8"?>
<ds:datastoreItem xmlns:ds="http://schemas.openxmlformats.org/officeDocument/2006/customXml" ds:itemID="{2F5382D2-35BA-4C66-BBBB-63B384F589CC}"/>
</file>

<file path=customXml/itemProps4.xml><?xml version="1.0" encoding="utf-8"?>
<ds:datastoreItem xmlns:ds="http://schemas.openxmlformats.org/officeDocument/2006/customXml" ds:itemID="{CC3B19E0-B91E-4EB9-B75D-74D66A4DB406}"/>
</file>

<file path=docProps/app.xml><?xml version="1.0" encoding="utf-8"?>
<Properties xmlns="http://schemas.openxmlformats.org/officeDocument/2006/extended-properties" xmlns:vt="http://schemas.openxmlformats.org/officeDocument/2006/docPropsVTypes">
  <Template/>
  <TotalTime>12857</TotalTime>
  <Words>1499</Words>
  <Application>Microsoft Office PowerPoint</Application>
  <PresentationFormat>On-screen Show (4:3)</PresentationFormat>
  <Paragraphs>179</Paragraphs>
  <Slides>17</Slides>
  <Notes>0</Notes>
  <HiddenSlides>0</HiddenSlides>
  <MMClips>16</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17</vt:i4>
      </vt:variant>
    </vt:vector>
  </HeadingPairs>
  <TitlesOfParts>
    <vt:vector size="29" baseType="lpstr">
      <vt:lpstr>Arial</vt:lpstr>
      <vt:lpstr>B  Yagut</vt:lpstr>
      <vt:lpstr>B Nazanin</vt:lpstr>
      <vt:lpstr>B Yagut</vt:lpstr>
      <vt:lpstr>BNazanin,Bold</vt:lpstr>
      <vt:lpstr>Calibri</vt:lpstr>
      <vt:lpstr>Times New Roman</vt:lpstr>
      <vt:lpstr>Wingdings</vt:lpstr>
      <vt:lpstr>Office Theme</vt:lpstr>
      <vt:lpstr>1_Office Theme</vt:lpstr>
      <vt:lpstr>4_Office Theme</vt:lpstr>
      <vt:lpstr>7_Office Theme</vt:lpstr>
      <vt:lpstr>PowerPoint Presentation</vt:lpstr>
      <vt:lpstr>PowerPoint Presentation</vt:lpstr>
      <vt:lpstr> فهرست عناوین مراقبتهای ادغام یافته رده سنی 18-29سال (ویژه غیر پزشک)                             </vt:lpstr>
      <vt:lpstr>PowerPoint Presentation</vt:lpstr>
      <vt:lpstr>PowerPoint Presentation</vt:lpstr>
      <vt:lpstr>PowerPoint Presentation</vt:lpstr>
      <vt:lpstr>مقدمه</vt:lpstr>
      <vt:lpstr>فعالیت جسمانی:</vt:lpstr>
      <vt:lpstr>تأثیرفعالیت بدنی بر دستگاه اسكلتي عضلاني جوان: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پایان بخش اول از جلسه ی 8</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Dear-User</dc:creator>
  <cp:lastModifiedBy>pars</cp:lastModifiedBy>
  <cp:revision>1121</cp:revision>
  <dcterms:created xsi:type="dcterms:W3CDTF">2015-03-26T12:47:21Z</dcterms:created>
  <dcterms:modified xsi:type="dcterms:W3CDTF">2020-07-21T16:27:39Z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553ded04-7294-4304-9336-acee40861794</vt:lpwstr>
  </property>
</Properties>
</file>